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70" r:id="rId3"/>
    <p:sldMasterId id="2147483671"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Lst>
  <p:sldSz cy="5143500" cx="9144000"/>
  <p:notesSz cx="6858000" cy="9144000"/>
  <p:embeddedFontLst>
    <p:embeddedFont>
      <p:font typeface="Proxima Nova"/>
      <p:regular r:id="rId62"/>
      <p:bold r:id="rId63"/>
      <p:italic r:id="rId64"/>
      <p:boldItalic r:id="rId6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ProximaNova-regular.fntdata"/><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font" Target="fonts/ProximaNova-italic.fntdata"/><Relationship Id="rId63" Type="http://schemas.openxmlformats.org/officeDocument/2006/relationships/font" Target="fonts/ProximaNova-bold.fntdata"/><Relationship Id="rId22" Type="http://schemas.openxmlformats.org/officeDocument/2006/relationships/slide" Target="slides/slide17.xml"/><Relationship Id="rId21" Type="http://schemas.openxmlformats.org/officeDocument/2006/relationships/slide" Target="slides/slide16.xml"/><Relationship Id="rId65" Type="http://schemas.openxmlformats.org/officeDocument/2006/relationships/font" Target="fonts/ProximaNova-boldItalic.fntdata"/><Relationship Id="rId24" Type="http://schemas.openxmlformats.org/officeDocument/2006/relationships/slide" Target="slides/slide19.xml"/><Relationship Id="rId23" Type="http://schemas.openxmlformats.org/officeDocument/2006/relationships/slide" Target="slides/slide18.xml"/><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 name="Shape 100"/>
        <p:cNvGrpSpPr/>
        <p:nvPr/>
      </p:nvGrpSpPr>
      <p:grpSpPr>
        <a:xfrm>
          <a:off x="0" y="0"/>
          <a:ext cx="0" cy="0"/>
          <a:chOff x="0" y="0"/>
          <a:chExt cx="0" cy="0"/>
        </a:xfrm>
      </p:grpSpPr>
      <p:sp>
        <p:nvSpPr>
          <p:cNvPr id="101" name="Shape 101"/>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102" name="Shape 10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1" name="Shape 161"/>
        <p:cNvGrpSpPr/>
        <p:nvPr/>
      </p:nvGrpSpPr>
      <p:grpSpPr>
        <a:xfrm>
          <a:off x="0" y="0"/>
          <a:ext cx="0" cy="0"/>
          <a:chOff x="0" y="0"/>
          <a:chExt cx="0" cy="0"/>
        </a:xfrm>
      </p:grpSpPr>
      <p:sp>
        <p:nvSpPr>
          <p:cNvPr id="162" name="Shape 162"/>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163" name="Shape 16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8" name="Shape 168"/>
        <p:cNvGrpSpPr/>
        <p:nvPr/>
      </p:nvGrpSpPr>
      <p:grpSpPr>
        <a:xfrm>
          <a:off x="0" y="0"/>
          <a:ext cx="0" cy="0"/>
          <a:chOff x="0" y="0"/>
          <a:chExt cx="0" cy="0"/>
        </a:xfrm>
      </p:grpSpPr>
      <p:sp>
        <p:nvSpPr>
          <p:cNvPr id="169" name="Shape 16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0" name="Shape 17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4" name="Shape 174"/>
        <p:cNvGrpSpPr/>
        <p:nvPr/>
      </p:nvGrpSpPr>
      <p:grpSpPr>
        <a:xfrm>
          <a:off x="0" y="0"/>
          <a:ext cx="0" cy="0"/>
          <a:chOff x="0" y="0"/>
          <a:chExt cx="0" cy="0"/>
        </a:xfrm>
      </p:grpSpPr>
      <p:sp>
        <p:nvSpPr>
          <p:cNvPr id="175" name="Shape 17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6" name="Shape 17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1" name="Shape 181"/>
        <p:cNvGrpSpPr/>
        <p:nvPr/>
      </p:nvGrpSpPr>
      <p:grpSpPr>
        <a:xfrm>
          <a:off x="0" y="0"/>
          <a:ext cx="0" cy="0"/>
          <a:chOff x="0" y="0"/>
          <a:chExt cx="0" cy="0"/>
        </a:xfrm>
      </p:grpSpPr>
      <p:sp>
        <p:nvSpPr>
          <p:cNvPr id="182" name="Shape 18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3" name="Shape 18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7" name="Shape 187"/>
        <p:cNvGrpSpPr/>
        <p:nvPr/>
      </p:nvGrpSpPr>
      <p:grpSpPr>
        <a:xfrm>
          <a:off x="0" y="0"/>
          <a:ext cx="0" cy="0"/>
          <a:chOff x="0" y="0"/>
          <a:chExt cx="0" cy="0"/>
        </a:xfrm>
      </p:grpSpPr>
      <p:sp>
        <p:nvSpPr>
          <p:cNvPr id="188" name="Shape 18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9" name="Shape 18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4" name="Shape 194"/>
        <p:cNvGrpSpPr/>
        <p:nvPr/>
      </p:nvGrpSpPr>
      <p:grpSpPr>
        <a:xfrm>
          <a:off x="0" y="0"/>
          <a:ext cx="0" cy="0"/>
          <a:chOff x="0" y="0"/>
          <a:chExt cx="0" cy="0"/>
        </a:xfrm>
      </p:grpSpPr>
      <p:sp>
        <p:nvSpPr>
          <p:cNvPr id="195" name="Shape 19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6" name="Shape 19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9" name="Shape 199"/>
        <p:cNvGrpSpPr/>
        <p:nvPr/>
      </p:nvGrpSpPr>
      <p:grpSpPr>
        <a:xfrm>
          <a:off x="0" y="0"/>
          <a:ext cx="0" cy="0"/>
          <a:chOff x="0" y="0"/>
          <a:chExt cx="0" cy="0"/>
        </a:xfrm>
      </p:grpSpPr>
      <p:sp>
        <p:nvSpPr>
          <p:cNvPr id="200" name="Shape 20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1" name="Shape 20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5" name="Shape 205"/>
        <p:cNvGrpSpPr/>
        <p:nvPr/>
      </p:nvGrpSpPr>
      <p:grpSpPr>
        <a:xfrm>
          <a:off x="0" y="0"/>
          <a:ext cx="0" cy="0"/>
          <a:chOff x="0" y="0"/>
          <a:chExt cx="0" cy="0"/>
        </a:xfrm>
      </p:grpSpPr>
      <p:sp>
        <p:nvSpPr>
          <p:cNvPr id="206" name="Shape 206"/>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207" name="Shape 20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Essa técnica é aclamada por quem faz phishing. E é a mais comum, eu posso entrar no google com vocês agora e eu sei que vou achar um site vulnerável a reflected xss em um curto espaço de tempo</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4" name="Shape 214"/>
        <p:cNvGrpSpPr/>
        <p:nvPr/>
      </p:nvGrpSpPr>
      <p:grpSpPr>
        <a:xfrm>
          <a:off x="0" y="0"/>
          <a:ext cx="0" cy="0"/>
          <a:chOff x="0" y="0"/>
          <a:chExt cx="0" cy="0"/>
        </a:xfrm>
      </p:grpSpPr>
      <p:sp>
        <p:nvSpPr>
          <p:cNvPr id="215" name="Shape 21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6" name="Shape 21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1" name="Shape 221"/>
        <p:cNvGrpSpPr/>
        <p:nvPr/>
      </p:nvGrpSpPr>
      <p:grpSpPr>
        <a:xfrm>
          <a:off x="0" y="0"/>
          <a:ext cx="0" cy="0"/>
          <a:chOff x="0" y="0"/>
          <a:chExt cx="0" cy="0"/>
        </a:xfrm>
      </p:grpSpPr>
      <p:sp>
        <p:nvSpPr>
          <p:cNvPr id="222" name="Shape 222"/>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223" name="Shape 22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Essa técnica é aclamada por quem faz phishing. E é a mais comum, eu posso entrar no google com vocês agora e eu sei que vou achar um site vulnerável a reflected xss em um curto espaço de tempo</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 name="Shape 109"/>
        <p:cNvGrpSpPr/>
        <p:nvPr/>
      </p:nvGrpSpPr>
      <p:grpSpPr>
        <a:xfrm>
          <a:off x="0" y="0"/>
          <a:ext cx="0" cy="0"/>
          <a:chOff x="0" y="0"/>
          <a:chExt cx="0" cy="0"/>
        </a:xfrm>
      </p:grpSpPr>
      <p:sp>
        <p:nvSpPr>
          <p:cNvPr id="110" name="Shape 110"/>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111" name="Shape 11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0" name="Shape 230"/>
        <p:cNvGrpSpPr/>
        <p:nvPr/>
      </p:nvGrpSpPr>
      <p:grpSpPr>
        <a:xfrm>
          <a:off x="0" y="0"/>
          <a:ext cx="0" cy="0"/>
          <a:chOff x="0" y="0"/>
          <a:chExt cx="0" cy="0"/>
        </a:xfrm>
      </p:grpSpPr>
      <p:sp>
        <p:nvSpPr>
          <p:cNvPr id="231" name="Shape 23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2" name="Shape 23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6" name="Shape 236"/>
        <p:cNvGrpSpPr/>
        <p:nvPr/>
      </p:nvGrpSpPr>
      <p:grpSpPr>
        <a:xfrm>
          <a:off x="0" y="0"/>
          <a:ext cx="0" cy="0"/>
          <a:chOff x="0" y="0"/>
          <a:chExt cx="0" cy="0"/>
        </a:xfrm>
      </p:grpSpPr>
      <p:sp>
        <p:nvSpPr>
          <p:cNvPr id="237" name="Shape 23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8" name="Shape 23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2" name="Shape 242"/>
        <p:cNvGrpSpPr/>
        <p:nvPr/>
      </p:nvGrpSpPr>
      <p:grpSpPr>
        <a:xfrm>
          <a:off x="0" y="0"/>
          <a:ext cx="0" cy="0"/>
          <a:chOff x="0" y="0"/>
          <a:chExt cx="0" cy="0"/>
        </a:xfrm>
      </p:grpSpPr>
      <p:sp>
        <p:nvSpPr>
          <p:cNvPr id="243" name="Shape 243"/>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244" name="Shape 24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Essa técnica é aclamada por quem faz phishing. E é a mais comum, eu posso entrar no google com vocês agora e eu sei que vou achar um site vulnerável a reflected xss em um curto espaço de tempo</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9" name="Shape 249"/>
        <p:cNvGrpSpPr/>
        <p:nvPr/>
      </p:nvGrpSpPr>
      <p:grpSpPr>
        <a:xfrm>
          <a:off x="0" y="0"/>
          <a:ext cx="0" cy="0"/>
          <a:chOff x="0" y="0"/>
          <a:chExt cx="0" cy="0"/>
        </a:xfrm>
      </p:grpSpPr>
      <p:sp>
        <p:nvSpPr>
          <p:cNvPr id="250" name="Shape 25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1" name="Shape 25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5" name="Shape 255"/>
        <p:cNvGrpSpPr/>
        <p:nvPr/>
      </p:nvGrpSpPr>
      <p:grpSpPr>
        <a:xfrm>
          <a:off x="0" y="0"/>
          <a:ext cx="0" cy="0"/>
          <a:chOff x="0" y="0"/>
          <a:chExt cx="0" cy="0"/>
        </a:xfrm>
      </p:grpSpPr>
      <p:sp>
        <p:nvSpPr>
          <p:cNvPr id="256" name="Shape 256"/>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257" name="Shape 25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0" name="Shape 260"/>
        <p:cNvGrpSpPr/>
        <p:nvPr/>
      </p:nvGrpSpPr>
      <p:grpSpPr>
        <a:xfrm>
          <a:off x="0" y="0"/>
          <a:ext cx="0" cy="0"/>
          <a:chOff x="0" y="0"/>
          <a:chExt cx="0" cy="0"/>
        </a:xfrm>
      </p:grpSpPr>
      <p:sp>
        <p:nvSpPr>
          <p:cNvPr id="261" name="Shape 261"/>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262" name="Shape 26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7" name="Shape 267"/>
        <p:cNvGrpSpPr/>
        <p:nvPr/>
      </p:nvGrpSpPr>
      <p:grpSpPr>
        <a:xfrm>
          <a:off x="0" y="0"/>
          <a:ext cx="0" cy="0"/>
          <a:chOff x="0" y="0"/>
          <a:chExt cx="0" cy="0"/>
        </a:xfrm>
      </p:grpSpPr>
      <p:sp>
        <p:nvSpPr>
          <p:cNvPr id="268" name="Shape 26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9" name="Shape 26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3" name="Shape 273"/>
        <p:cNvGrpSpPr/>
        <p:nvPr/>
      </p:nvGrpSpPr>
      <p:grpSpPr>
        <a:xfrm>
          <a:off x="0" y="0"/>
          <a:ext cx="0" cy="0"/>
          <a:chOff x="0" y="0"/>
          <a:chExt cx="0" cy="0"/>
        </a:xfrm>
      </p:grpSpPr>
      <p:sp>
        <p:nvSpPr>
          <p:cNvPr id="274" name="Shape 27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75" name="Shape 27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9" name="Shape 279"/>
        <p:cNvGrpSpPr/>
        <p:nvPr/>
      </p:nvGrpSpPr>
      <p:grpSpPr>
        <a:xfrm>
          <a:off x="0" y="0"/>
          <a:ext cx="0" cy="0"/>
          <a:chOff x="0" y="0"/>
          <a:chExt cx="0" cy="0"/>
        </a:xfrm>
      </p:grpSpPr>
      <p:sp>
        <p:nvSpPr>
          <p:cNvPr id="280" name="Shape 28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81" name="Shape 28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4" name="Shape 284"/>
        <p:cNvGrpSpPr/>
        <p:nvPr/>
      </p:nvGrpSpPr>
      <p:grpSpPr>
        <a:xfrm>
          <a:off x="0" y="0"/>
          <a:ext cx="0" cy="0"/>
          <a:chOff x="0" y="0"/>
          <a:chExt cx="0" cy="0"/>
        </a:xfrm>
      </p:grpSpPr>
      <p:sp>
        <p:nvSpPr>
          <p:cNvPr id="285" name="Shape 285"/>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286" name="Shape 28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 name="Shape 117"/>
        <p:cNvGrpSpPr/>
        <p:nvPr/>
      </p:nvGrpSpPr>
      <p:grpSpPr>
        <a:xfrm>
          <a:off x="0" y="0"/>
          <a:ext cx="0" cy="0"/>
          <a:chOff x="0" y="0"/>
          <a:chExt cx="0" cy="0"/>
        </a:xfrm>
      </p:grpSpPr>
      <p:sp>
        <p:nvSpPr>
          <p:cNvPr id="118" name="Shape 11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9" name="Shape 11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1" name="Shape 291"/>
        <p:cNvGrpSpPr/>
        <p:nvPr/>
      </p:nvGrpSpPr>
      <p:grpSpPr>
        <a:xfrm>
          <a:off x="0" y="0"/>
          <a:ext cx="0" cy="0"/>
          <a:chOff x="0" y="0"/>
          <a:chExt cx="0" cy="0"/>
        </a:xfrm>
      </p:grpSpPr>
      <p:sp>
        <p:nvSpPr>
          <p:cNvPr id="292" name="Shape 29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93" name="Shape 29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6" name="Shape 296"/>
        <p:cNvGrpSpPr/>
        <p:nvPr/>
      </p:nvGrpSpPr>
      <p:grpSpPr>
        <a:xfrm>
          <a:off x="0" y="0"/>
          <a:ext cx="0" cy="0"/>
          <a:chOff x="0" y="0"/>
          <a:chExt cx="0" cy="0"/>
        </a:xfrm>
      </p:grpSpPr>
      <p:sp>
        <p:nvSpPr>
          <p:cNvPr id="297" name="Shape 29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98" name="Shape 29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1" name="Shape 301"/>
        <p:cNvGrpSpPr/>
        <p:nvPr/>
      </p:nvGrpSpPr>
      <p:grpSpPr>
        <a:xfrm>
          <a:off x="0" y="0"/>
          <a:ext cx="0" cy="0"/>
          <a:chOff x="0" y="0"/>
          <a:chExt cx="0" cy="0"/>
        </a:xfrm>
      </p:grpSpPr>
      <p:sp>
        <p:nvSpPr>
          <p:cNvPr id="302" name="Shape 30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03" name="Shape 30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6" name="Shape 306"/>
        <p:cNvGrpSpPr/>
        <p:nvPr/>
      </p:nvGrpSpPr>
      <p:grpSpPr>
        <a:xfrm>
          <a:off x="0" y="0"/>
          <a:ext cx="0" cy="0"/>
          <a:chOff x="0" y="0"/>
          <a:chExt cx="0" cy="0"/>
        </a:xfrm>
      </p:grpSpPr>
      <p:sp>
        <p:nvSpPr>
          <p:cNvPr id="307" name="Shape 30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08" name="Shape 30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2" name="Shape 312"/>
        <p:cNvGrpSpPr/>
        <p:nvPr/>
      </p:nvGrpSpPr>
      <p:grpSpPr>
        <a:xfrm>
          <a:off x="0" y="0"/>
          <a:ext cx="0" cy="0"/>
          <a:chOff x="0" y="0"/>
          <a:chExt cx="0" cy="0"/>
        </a:xfrm>
      </p:grpSpPr>
      <p:sp>
        <p:nvSpPr>
          <p:cNvPr id="313" name="Shape 31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14" name="Shape 31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7" name="Shape 317"/>
        <p:cNvGrpSpPr/>
        <p:nvPr/>
      </p:nvGrpSpPr>
      <p:grpSpPr>
        <a:xfrm>
          <a:off x="0" y="0"/>
          <a:ext cx="0" cy="0"/>
          <a:chOff x="0" y="0"/>
          <a:chExt cx="0" cy="0"/>
        </a:xfrm>
      </p:grpSpPr>
      <p:sp>
        <p:nvSpPr>
          <p:cNvPr id="318" name="Shape 31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19" name="Shape 31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3" name="Shape 323"/>
        <p:cNvGrpSpPr/>
        <p:nvPr/>
      </p:nvGrpSpPr>
      <p:grpSpPr>
        <a:xfrm>
          <a:off x="0" y="0"/>
          <a:ext cx="0" cy="0"/>
          <a:chOff x="0" y="0"/>
          <a:chExt cx="0" cy="0"/>
        </a:xfrm>
      </p:grpSpPr>
      <p:sp>
        <p:nvSpPr>
          <p:cNvPr id="324" name="Shape 32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25" name="Shape 32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8" name="Shape 328"/>
        <p:cNvGrpSpPr/>
        <p:nvPr/>
      </p:nvGrpSpPr>
      <p:grpSpPr>
        <a:xfrm>
          <a:off x="0" y="0"/>
          <a:ext cx="0" cy="0"/>
          <a:chOff x="0" y="0"/>
          <a:chExt cx="0" cy="0"/>
        </a:xfrm>
      </p:grpSpPr>
      <p:sp>
        <p:nvSpPr>
          <p:cNvPr id="329" name="Shape 32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30" name="Shape 33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3" name="Shape 333"/>
        <p:cNvGrpSpPr/>
        <p:nvPr/>
      </p:nvGrpSpPr>
      <p:grpSpPr>
        <a:xfrm>
          <a:off x="0" y="0"/>
          <a:ext cx="0" cy="0"/>
          <a:chOff x="0" y="0"/>
          <a:chExt cx="0" cy="0"/>
        </a:xfrm>
      </p:grpSpPr>
      <p:sp>
        <p:nvSpPr>
          <p:cNvPr id="334" name="Shape 33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35" name="Shape 33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8" name="Shape 338"/>
        <p:cNvGrpSpPr/>
        <p:nvPr/>
      </p:nvGrpSpPr>
      <p:grpSpPr>
        <a:xfrm>
          <a:off x="0" y="0"/>
          <a:ext cx="0" cy="0"/>
          <a:chOff x="0" y="0"/>
          <a:chExt cx="0" cy="0"/>
        </a:xfrm>
      </p:grpSpPr>
      <p:sp>
        <p:nvSpPr>
          <p:cNvPr id="339" name="Shape 339"/>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340" name="Shape 34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3" name="Shape 123"/>
        <p:cNvGrpSpPr/>
        <p:nvPr/>
      </p:nvGrpSpPr>
      <p:grpSpPr>
        <a:xfrm>
          <a:off x="0" y="0"/>
          <a:ext cx="0" cy="0"/>
          <a:chOff x="0" y="0"/>
          <a:chExt cx="0" cy="0"/>
        </a:xfrm>
      </p:grpSpPr>
      <p:sp>
        <p:nvSpPr>
          <p:cNvPr id="124" name="Shape 12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5" name="Shape 12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Explicando um pouco sobre o Nome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3" name="Shape 343"/>
        <p:cNvGrpSpPr/>
        <p:nvPr/>
      </p:nvGrpSpPr>
      <p:grpSpPr>
        <a:xfrm>
          <a:off x="0" y="0"/>
          <a:ext cx="0" cy="0"/>
          <a:chOff x="0" y="0"/>
          <a:chExt cx="0" cy="0"/>
        </a:xfrm>
      </p:grpSpPr>
      <p:sp>
        <p:nvSpPr>
          <p:cNvPr id="344" name="Shape 344"/>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345" name="Shape 34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1" name="Shape 351"/>
        <p:cNvGrpSpPr/>
        <p:nvPr/>
      </p:nvGrpSpPr>
      <p:grpSpPr>
        <a:xfrm>
          <a:off x="0" y="0"/>
          <a:ext cx="0" cy="0"/>
          <a:chOff x="0" y="0"/>
          <a:chExt cx="0" cy="0"/>
        </a:xfrm>
      </p:grpSpPr>
      <p:sp>
        <p:nvSpPr>
          <p:cNvPr id="352" name="Shape 35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53" name="Shape 35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6" name="Shape 356"/>
        <p:cNvGrpSpPr/>
        <p:nvPr/>
      </p:nvGrpSpPr>
      <p:grpSpPr>
        <a:xfrm>
          <a:off x="0" y="0"/>
          <a:ext cx="0" cy="0"/>
          <a:chOff x="0" y="0"/>
          <a:chExt cx="0" cy="0"/>
        </a:xfrm>
      </p:grpSpPr>
      <p:sp>
        <p:nvSpPr>
          <p:cNvPr id="357" name="Shape 357"/>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358" name="Shape 35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4" name="Shape 364"/>
        <p:cNvGrpSpPr/>
        <p:nvPr/>
      </p:nvGrpSpPr>
      <p:grpSpPr>
        <a:xfrm>
          <a:off x="0" y="0"/>
          <a:ext cx="0" cy="0"/>
          <a:chOff x="0" y="0"/>
          <a:chExt cx="0" cy="0"/>
        </a:xfrm>
      </p:grpSpPr>
      <p:sp>
        <p:nvSpPr>
          <p:cNvPr id="365" name="Shape 365"/>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366" name="Shape 36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2" name="Shape 372"/>
        <p:cNvGrpSpPr/>
        <p:nvPr/>
      </p:nvGrpSpPr>
      <p:grpSpPr>
        <a:xfrm>
          <a:off x="0" y="0"/>
          <a:ext cx="0" cy="0"/>
          <a:chOff x="0" y="0"/>
          <a:chExt cx="0" cy="0"/>
        </a:xfrm>
      </p:grpSpPr>
      <p:sp>
        <p:nvSpPr>
          <p:cNvPr id="373" name="Shape 37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74" name="Shape 37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7" name="Shape 377"/>
        <p:cNvGrpSpPr/>
        <p:nvPr/>
      </p:nvGrpSpPr>
      <p:grpSpPr>
        <a:xfrm>
          <a:off x="0" y="0"/>
          <a:ext cx="0" cy="0"/>
          <a:chOff x="0" y="0"/>
          <a:chExt cx="0" cy="0"/>
        </a:xfrm>
      </p:grpSpPr>
      <p:sp>
        <p:nvSpPr>
          <p:cNvPr id="378" name="Shape 37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79" name="Shape 37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2" name="Shape 382"/>
        <p:cNvGrpSpPr/>
        <p:nvPr/>
      </p:nvGrpSpPr>
      <p:grpSpPr>
        <a:xfrm>
          <a:off x="0" y="0"/>
          <a:ext cx="0" cy="0"/>
          <a:chOff x="0" y="0"/>
          <a:chExt cx="0" cy="0"/>
        </a:xfrm>
      </p:grpSpPr>
      <p:sp>
        <p:nvSpPr>
          <p:cNvPr id="383" name="Shape 38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84" name="Shape 38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7" name="Shape 387"/>
        <p:cNvGrpSpPr/>
        <p:nvPr/>
      </p:nvGrpSpPr>
      <p:grpSpPr>
        <a:xfrm>
          <a:off x="0" y="0"/>
          <a:ext cx="0" cy="0"/>
          <a:chOff x="0" y="0"/>
          <a:chExt cx="0" cy="0"/>
        </a:xfrm>
      </p:grpSpPr>
      <p:sp>
        <p:nvSpPr>
          <p:cNvPr id="388" name="Shape 388"/>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389" name="Shape 38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2" name="Shape 392"/>
        <p:cNvGrpSpPr/>
        <p:nvPr/>
      </p:nvGrpSpPr>
      <p:grpSpPr>
        <a:xfrm>
          <a:off x="0" y="0"/>
          <a:ext cx="0" cy="0"/>
          <a:chOff x="0" y="0"/>
          <a:chExt cx="0" cy="0"/>
        </a:xfrm>
      </p:grpSpPr>
      <p:sp>
        <p:nvSpPr>
          <p:cNvPr id="393" name="Shape 39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94" name="Shape 39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7" name="Shape 397"/>
        <p:cNvGrpSpPr/>
        <p:nvPr/>
      </p:nvGrpSpPr>
      <p:grpSpPr>
        <a:xfrm>
          <a:off x="0" y="0"/>
          <a:ext cx="0" cy="0"/>
          <a:chOff x="0" y="0"/>
          <a:chExt cx="0" cy="0"/>
        </a:xfrm>
      </p:grpSpPr>
      <p:sp>
        <p:nvSpPr>
          <p:cNvPr id="398" name="Shape 39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99" name="Shape 39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8" name="Shape 128"/>
        <p:cNvGrpSpPr/>
        <p:nvPr/>
      </p:nvGrpSpPr>
      <p:grpSpPr>
        <a:xfrm>
          <a:off x="0" y="0"/>
          <a:ext cx="0" cy="0"/>
          <a:chOff x="0" y="0"/>
          <a:chExt cx="0" cy="0"/>
        </a:xfrm>
      </p:grpSpPr>
      <p:sp>
        <p:nvSpPr>
          <p:cNvPr id="129" name="Shape 12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0" name="Shape 13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É engraçado que sempre que você pega um livro de segurança digital, seja ele de, sei la, como usar o wireshark até pentest, o primeiro capítulo é sempre o mesmo: como baixar e instalar o kali linux. Infelizmente isso é necessário estar em todo material, porque sempre precisamos partir de algum lugar, e por mais que essa palestra demante alguns conhecimentos mais técnicos, partimos também do básico: o que caralhos é Cross Site Scripting.</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2" name="Shape 402"/>
        <p:cNvGrpSpPr/>
        <p:nvPr/>
      </p:nvGrpSpPr>
      <p:grpSpPr>
        <a:xfrm>
          <a:off x="0" y="0"/>
          <a:ext cx="0" cy="0"/>
          <a:chOff x="0" y="0"/>
          <a:chExt cx="0" cy="0"/>
        </a:xfrm>
      </p:grpSpPr>
      <p:sp>
        <p:nvSpPr>
          <p:cNvPr id="403" name="Shape 40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04" name="Shape 40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7" name="Shape 407"/>
        <p:cNvGrpSpPr/>
        <p:nvPr/>
      </p:nvGrpSpPr>
      <p:grpSpPr>
        <a:xfrm>
          <a:off x="0" y="0"/>
          <a:ext cx="0" cy="0"/>
          <a:chOff x="0" y="0"/>
          <a:chExt cx="0" cy="0"/>
        </a:xfrm>
      </p:grpSpPr>
      <p:sp>
        <p:nvSpPr>
          <p:cNvPr id="408" name="Shape 40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09" name="Shape 40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2" name="Shape 412"/>
        <p:cNvGrpSpPr/>
        <p:nvPr/>
      </p:nvGrpSpPr>
      <p:grpSpPr>
        <a:xfrm>
          <a:off x="0" y="0"/>
          <a:ext cx="0" cy="0"/>
          <a:chOff x="0" y="0"/>
          <a:chExt cx="0" cy="0"/>
        </a:xfrm>
      </p:grpSpPr>
      <p:sp>
        <p:nvSpPr>
          <p:cNvPr id="413" name="Shape 413"/>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414" name="Shape 41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7" name="Shape 417"/>
        <p:cNvGrpSpPr/>
        <p:nvPr/>
      </p:nvGrpSpPr>
      <p:grpSpPr>
        <a:xfrm>
          <a:off x="0" y="0"/>
          <a:ext cx="0" cy="0"/>
          <a:chOff x="0" y="0"/>
          <a:chExt cx="0" cy="0"/>
        </a:xfrm>
      </p:grpSpPr>
      <p:sp>
        <p:nvSpPr>
          <p:cNvPr id="418" name="Shape 41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19" name="Shape 41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3" name="Shape 423"/>
        <p:cNvGrpSpPr/>
        <p:nvPr/>
      </p:nvGrpSpPr>
      <p:grpSpPr>
        <a:xfrm>
          <a:off x="0" y="0"/>
          <a:ext cx="0" cy="0"/>
          <a:chOff x="0" y="0"/>
          <a:chExt cx="0" cy="0"/>
        </a:xfrm>
      </p:grpSpPr>
      <p:sp>
        <p:nvSpPr>
          <p:cNvPr id="424" name="Shape 42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25" name="Shape 42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9" name="Shape 429"/>
        <p:cNvGrpSpPr/>
        <p:nvPr/>
      </p:nvGrpSpPr>
      <p:grpSpPr>
        <a:xfrm>
          <a:off x="0" y="0"/>
          <a:ext cx="0" cy="0"/>
          <a:chOff x="0" y="0"/>
          <a:chExt cx="0" cy="0"/>
        </a:xfrm>
      </p:grpSpPr>
      <p:sp>
        <p:nvSpPr>
          <p:cNvPr id="430" name="Shape 43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31" name="Shape 43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5" name="Shape 435"/>
        <p:cNvGrpSpPr/>
        <p:nvPr/>
      </p:nvGrpSpPr>
      <p:grpSpPr>
        <a:xfrm>
          <a:off x="0" y="0"/>
          <a:ext cx="0" cy="0"/>
          <a:chOff x="0" y="0"/>
          <a:chExt cx="0" cy="0"/>
        </a:xfrm>
      </p:grpSpPr>
      <p:sp>
        <p:nvSpPr>
          <p:cNvPr id="436" name="Shape 43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37" name="Shape 43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4" name="Shape 134"/>
        <p:cNvGrpSpPr/>
        <p:nvPr/>
      </p:nvGrpSpPr>
      <p:grpSpPr>
        <a:xfrm>
          <a:off x="0" y="0"/>
          <a:ext cx="0" cy="0"/>
          <a:chOff x="0" y="0"/>
          <a:chExt cx="0" cy="0"/>
        </a:xfrm>
      </p:grpSpPr>
      <p:sp>
        <p:nvSpPr>
          <p:cNvPr id="135" name="Shape 13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6" name="Shape 13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Bom, então vamos primeiro entender a estrutura desse tipo de ataque. Cross Site Scripiting, como o próprio nome infere é um tipo de ataque de injeção, da mesma forma como o SQL injection, que é bem mais famoso, também é. Mas a grande diferença é que ele não vai fazer injeção de códigos que serão respondidos pelo servidor, o grande alvo desse tipo de ataque é o usuário. Enquanto no SQL injection é bem mais visual e ativo, isso porque você injetou uma query no servidor e o que tiver que ser atualizado vai ser la na hora, quando você insere um script, geralmente quando falamos de XSS, geralmente não, quase sempre, falamos de javascript, ele não vai acontecer sozinho, ele não vai mudar nada do servidor, o ataque não acontece a nível Server-side, ele acontece a nível Client-side, ele só roda quando o usuário abre a página e o código ta la esperando ela. Acho que esse é nosso grande defeito com XSS, eu não sei vocês, eu não sou a melhor pessoa com engenharia social, na verdade, eu comecei a me focar nisso agora, mas os meus primeiros contatos foram com xss, porque xss, phishing e engenharia social são coisas que andam de mãos dadas, por mais que phishing e engenharia social não precisem do xss, o xss precisa delas. Inclusive, acho que não preciso falar muito do último tópico, mas, justamente por essa falta de costume que temos em lidar com essa vulnerabilidade, com pessoas em geral, que ela é pouco explorada e, portanto, a preocupação em corrigir ela não é tão grande.</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0" name="Shape 140"/>
        <p:cNvGrpSpPr/>
        <p:nvPr/>
      </p:nvGrpSpPr>
      <p:grpSpPr>
        <a:xfrm>
          <a:off x="0" y="0"/>
          <a:ext cx="0" cy="0"/>
          <a:chOff x="0" y="0"/>
          <a:chExt cx="0" cy="0"/>
        </a:xfrm>
      </p:grpSpPr>
      <p:sp>
        <p:nvSpPr>
          <p:cNvPr id="141" name="Shape 14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2" name="Shape 14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 name="Shape 146"/>
        <p:cNvGrpSpPr/>
        <p:nvPr/>
      </p:nvGrpSpPr>
      <p:grpSpPr>
        <a:xfrm>
          <a:off x="0" y="0"/>
          <a:ext cx="0" cy="0"/>
          <a:chOff x="0" y="0"/>
          <a:chExt cx="0" cy="0"/>
        </a:xfrm>
      </p:grpSpPr>
      <p:sp>
        <p:nvSpPr>
          <p:cNvPr id="147" name="Shape 147"/>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148" name="Shape 14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A real é que se você pegar o site da OWASP e dar uma lida eles vão contar uma história sobre como os tipos eram definidos e as alterações de nomes que ocorreram com o tempo na comunidade hacker. Mas a própria definição final deles fica inconsistente, mal contada, então eu prefiro partir para a definições classicas, Os ataques Reflected XSS e Stored XSS. Dependendo do autor, talvez você veja até várias separações de xss, eu discordo de muitas delas mas não quer dizer que eu as repudie, tem muito framework surgindo, e muita coisa mudando no cenário web, então eu não duvido que muitos tipos de xss novos ja existam, mas por enquanto vou ficar com esses dois mesmo.</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3" name="Shape 153"/>
        <p:cNvGrpSpPr/>
        <p:nvPr/>
      </p:nvGrpSpPr>
      <p:grpSpPr>
        <a:xfrm>
          <a:off x="0" y="0"/>
          <a:ext cx="0" cy="0"/>
          <a:chOff x="0" y="0"/>
          <a:chExt cx="0" cy="0"/>
        </a:xfrm>
      </p:grpSpPr>
      <p:sp>
        <p:nvSpPr>
          <p:cNvPr id="154" name="Shape 154"/>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155" name="Shape 15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Essa técnica é aclamada por quem faz phishing. E é a mais comum, eu posso entrar no google com vocês agora e eu sei que vou achar um site vulnerável a reflected xss em um curto espaço de tempo</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Shape 10"/>
          <p:cNvSpPr txBox="1"/>
          <p:nvPr>
            <p:ph type="ctrTitle"/>
          </p:nvPr>
        </p:nvSpPr>
        <p:spPr>
          <a:xfrm>
            <a:off x="311708" y="744575"/>
            <a:ext cx="8520600" cy="2052600"/>
          </a:xfrm>
          <a:prstGeom prst="rect">
            <a:avLst/>
          </a:prstGeom>
        </p:spPr>
        <p:txBody>
          <a:bodyPr anchorCtr="0" anchor="b" bIns="91425" lIns="91425" spcFirstLastPara="1" rIns="91425" wrap="square" tIns="91425"/>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1" name="Shape 11"/>
          <p:cNvSpPr txBox="1"/>
          <p:nvPr>
            <p:ph idx="1" type="subTitle"/>
          </p:nvPr>
        </p:nvSpPr>
        <p:spPr>
          <a:xfrm>
            <a:off x="311700" y="2834125"/>
            <a:ext cx="8520600" cy="792600"/>
          </a:xfrm>
          <a:prstGeom prst="rect">
            <a:avLst/>
          </a:prstGeom>
        </p:spPr>
        <p:txBody>
          <a:bodyPr anchorCtr="0" anchor="t" bIns="91425" lIns="91425" spcFirstLastPara="1" rIns="91425" wrap="square" tIns="91425"/>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2" name="Shape 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Shape 45"/>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46" name="Shape 46"/>
          <p:cNvSpPr txBox="1"/>
          <p:nvPr>
            <p:ph idx="1" type="body"/>
          </p:nvPr>
        </p:nvSpPr>
        <p:spPr>
          <a:xfrm>
            <a:off x="311700" y="3152225"/>
            <a:ext cx="8520600" cy="1300800"/>
          </a:xfrm>
          <a:prstGeom prst="rect">
            <a:avLst/>
          </a:prstGeom>
        </p:spPr>
        <p:txBody>
          <a:bodyPr anchorCtr="0" anchor="t" bIns="91425" lIns="91425" spcFirstLastPara="1" rIns="91425" wrap="square" tIns="91425"/>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47" name="Shape 4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Shape 4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dk1"/>
        </a:solidFill>
      </p:bgPr>
    </p:bg>
    <p:spTree>
      <p:nvGrpSpPr>
        <p:cNvPr id="54" name="Shape 54"/>
        <p:cNvGrpSpPr/>
        <p:nvPr/>
      </p:nvGrpSpPr>
      <p:grpSpPr>
        <a:xfrm>
          <a:off x="0" y="0"/>
          <a:ext cx="0" cy="0"/>
          <a:chOff x="0" y="0"/>
          <a:chExt cx="0" cy="0"/>
        </a:xfrm>
      </p:grpSpPr>
      <p:cxnSp>
        <p:nvCxnSpPr>
          <p:cNvPr id="55" name="Shape 55"/>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56" name="Shape 56"/>
          <p:cNvSpPr txBox="1"/>
          <p:nvPr>
            <p:ph type="ctrTitle"/>
          </p:nvPr>
        </p:nvSpPr>
        <p:spPr>
          <a:xfrm>
            <a:off x="510450" y="1257300"/>
            <a:ext cx="8123100" cy="1588500"/>
          </a:xfrm>
          <a:prstGeom prst="rect">
            <a:avLst/>
          </a:prstGeom>
        </p:spPr>
        <p:txBody>
          <a:bodyPr anchorCtr="0" anchor="b" bIns="91425" lIns="91425" spcFirstLastPara="1" rIns="91425" wrap="square" tIns="91425"/>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
        <p:nvSpPr>
          <p:cNvPr id="57" name="Shape 57"/>
          <p:cNvSpPr txBox="1"/>
          <p:nvPr>
            <p:ph idx="1" type="subTitle"/>
          </p:nvPr>
        </p:nvSpPr>
        <p:spPr>
          <a:xfrm>
            <a:off x="510450" y="3182313"/>
            <a:ext cx="8123100" cy="630000"/>
          </a:xfrm>
          <a:prstGeom prst="rect">
            <a:avLst/>
          </a:prstGeom>
        </p:spPr>
        <p:txBody>
          <a:bodyPr anchorCtr="0" anchor="t" bIns="91425" lIns="91425" spcFirstLastPara="1" rIns="91425" wrap="square" tIns="91425"/>
          <a:lstStyle>
            <a:lvl1pPr lvl="0" rtl="0">
              <a:lnSpc>
                <a:spcPct val="100000"/>
              </a:lnSpc>
              <a:spcBef>
                <a:spcPts val="0"/>
              </a:spcBef>
              <a:spcAft>
                <a:spcPts val="0"/>
              </a:spcAft>
              <a:buClr>
                <a:schemeClr val="lt1"/>
              </a:buClr>
              <a:buSzPts val="2400"/>
              <a:buNone/>
              <a:defRPr sz="2400">
                <a:solidFill>
                  <a:schemeClr val="lt1"/>
                </a:solidFill>
              </a:defRPr>
            </a:lvl1pPr>
            <a:lvl2pPr lvl="1" rtl="0">
              <a:lnSpc>
                <a:spcPct val="100000"/>
              </a:lnSpc>
              <a:spcBef>
                <a:spcPts val="0"/>
              </a:spcBef>
              <a:spcAft>
                <a:spcPts val="0"/>
              </a:spcAft>
              <a:buClr>
                <a:schemeClr val="lt1"/>
              </a:buClr>
              <a:buSzPts val="2400"/>
              <a:buNone/>
              <a:defRPr sz="2400">
                <a:solidFill>
                  <a:schemeClr val="lt1"/>
                </a:solidFill>
              </a:defRPr>
            </a:lvl2pPr>
            <a:lvl3pPr lvl="2" rtl="0">
              <a:lnSpc>
                <a:spcPct val="100000"/>
              </a:lnSpc>
              <a:spcBef>
                <a:spcPts val="0"/>
              </a:spcBef>
              <a:spcAft>
                <a:spcPts val="0"/>
              </a:spcAft>
              <a:buClr>
                <a:schemeClr val="lt1"/>
              </a:buClr>
              <a:buSzPts val="2400"/>
              <a:buNone/>
              <a:defRPr sz="2400">
                <a:solidFill>
                  <a:schemeClr val="lt1"/>
                </a:solidFill>
              </a:defRPr>
            </a:lvl3pPr>
            <a:lvl4pPr lvl="3" rtl="0">
              <a:lnSpc>
                <a:spcPct val="100000"/>
              </a:lnSpc>
              <a:spcBef>
                <a:spcPts val="0"/>
              </a:spcBef>
              <a:spcAft>
                <a:spcPts val="0"/>
              </a:spcAft>
              <a:buClr>
                <a:schemeClr val="lt1"/>
              </a:buClr>
              <a:buSzPts val="2400"/>
              <a:buNone/>
              <a:defRPr sz="2400">
                <a:solidFill>
                  <a:schemeClr val="lt1"/>
                </a:solidFill>
              </a:defRPr>
            </a:lvl4pPr>
            <a:lvl5pPr lvl="4" rtl="0">
              <a:lnSpc>
                <a:spcPct val="100000"/>
              </a:lnSpc>
              <a:spcBef>
                <a:spcPts val="0"/>
              </a:spcBef>
              <a:spcAft>
                <a:spcPts val="0"/>
              </a:spcAft>
              <a:buClr>
                <a:schemeClr val="lt1"/>
              </a:buClr>
              <a:buSzPts val="2400"/>
              <a:buNone/>
              <a:defRPr sz="2400">
                <a:solidFill>
                  <a:schemeClr val="lt1"/>
                </a:solidFill>
              </a:defRPr>
            </a:lvl5pPr>
            <a:lvl6pPr lvl="5" rtl="0">
              <a:lnSpc>
                <a:spcPct val="100000"/>
              </a:lnSpc>
              <a:spcBef>
                <a:spcPts val="0"/>
              </a:spcBef>
              <a:spcAft>
                <a:spcPts val="0"/>
              </a:spcAft>
              <a:buClr>
                <a:schemeClr val="lt1"/>
              </a:buClr>
              <a:buSzPts val="2400"/>
              <a:buNone/>
              <a:defRPr sz="2400">
                <a:solidFill>
                  <a:schemeClr val="lt1"/>
                </a:solidFill>
              </a:defRPr>
            </a:lvl6pPr>
            <a:lvl7pPr lvl="6" rtl="0">
              <a:lnSpc>
                <a:spcPct val="100000"/>
              </a:lnSpc>
              <a:spcBef>
                <a:spcPts val="0"/>
              </a:spcBef>
              <a:spcAft>
                <a:spcPts val="0"/>
              </a:spcAft>
              <a:buClr>
                <a:schemeClr val="lt1"/>
              </a:buClr>
              <a:buSzPts val="2400"/>
              <a:buNone/>
              <a:defRPr sz="2400">
                <a:solidFill>
                  <a:schemeClr val="lt1"/>
                </a:solidFill>
              </a:defRPr>
            </a:lvl7pPr>
            <a:lvl8pPr lvl="7" rtl="0">
              <a:lnSpc>
                <a:spcPct val="100000"/>
              </a:lnSpc>
              <a:spcBef>
                <a:spcPts val="0"/>
              </a:spcBef>
              <a:spcAft>
                <a:spcPts val="0"/>
              </a:spcAft>
              <a:buClr>
                <a:schemeClr val="lt1"/>
              </a:buClr>
              <a:buSzPts val="2400"/>
              <a:buNone/>
              <a:defRPr sz="2400">
                <a:solidFill>
                  <a:schemeClr val="lt1"/>
                </a:solidFill>
              </a:defRPr>
            </a:lvl8pPr>
            <a:lvl9pPr lvl="8" rtl="0">
              <a:lnSpc>
                <a:spcPct val="100000"/>
              </a:lnSpc>
              <a:spcBef>
                <a:spcPts val="0"/>
              </a:spcBef>
              <a:spcAft>
                <a:spcPts val="0"/>
              </a:spcAft>
              <a:buClr>
                <a:schemeClr val="lt1"/>
              </a:buClr>
              <a:buSzPts val="2400"/>
              <a:buNone/>
              <a:defRPr sz="2400">
                <a:solidFill>
                  <a:schemeClr val="lt1"/>
                </a:solidFill>
              </a:defRPr>
            </a:lvl9pPr>
          </a:lstStyle>
          <a:p/>
        </p:txBody>
      </p:sp>
      <p:sp>
        <p:nvSpPr>
          <p:cNvPr id="58" name="Shape 5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59" name="Shape 59"/>
        <p:cNvGrpSpPr/>
        <p:nvPr/>
      </p:nvGrpSpPr>
      <p:grpSpPr>
        <a:xfrm>
          <a:off x="0" y="0"/>
          <a:ext cx="0" cy="0"/>
          <a:chOff x="0" y="0"/>
          <a:chExt cx="0" cy="0"/>
        </a:xfrm>
      </p:grpSpPr>
      <p:cxnSp>
        <p:nvCxnSpPr>
          <p:cNvPr id="60" name="Shape 60"/>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61" name="Shape 61"/>
          <p:cNvSpPr txBox="1"/>
          <p:nvPr>
            <p:ph type="title"/>
          </p:nvPr>
        </p:nvSpPr>
        <p:spPr>
          <a:xfrm>
            <a:off x="510450" y="2057400"/>
            <a:ext cx="8123100" cy="778800"/>
          </a:xfrm>
          <a:prstGeom prst="rect">
            <a:avLst/>
          </a:prstGeom>
        </p:spPr>
        <p:txBody>
          <a:bodyPr anchorCtr="0" anchor="b" bIns="91425" lIns="91425" spcFirstLastPara="1" rIns="91425" wrap="square" tIns="91425"/>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62" name="Shape 6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63" name="Shape 63"/>
        <p:cNvGrpSpPr/>
        <p:nvPr/>
      </p:nvGrpSpPr>
      <p:grpSpPr>
        <a:xfrm>
          <a:off x="0" y="0"/>
          <a:ext cx="0" cy="0"/>
          <a:chOff x="0" y="0"/>
          <a:chExt cx="0" cy="0"/>
        </a:xfrm>
      </p:grpSpPr>
      <p:sp>
        <p:nvSpPr>
          <p:cNvPr id="64" name="Shape 6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5" name="Shape 65"/>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6" name="Shape 66"/>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67" name="Shape 6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68" name="Shape 68"/>
        <p:cNvGrpSpPr/>
        <p:nvPr/>
      </p:nvGrpSpPr>
      <p:grpSpPr>
        <a:xfrm>
          <a:off x="0" y="0"/>
          <a:ext cx="0" cy="0"/>
          <a:chOff x="0" y="0"/>
          <a:chExt cx="0" cy="0"/>
        </a:xfrm>
      </p:grpSpPr>
      <p:sp>
        <p:nvSpPr>
          <p:cNvPr id="69" name="Shape 69"/>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0" name="Shape 70"/>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1" name="Shape 71"/>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2" name="Shape 7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73" name="Shape 73"/>
        <p:cNvGrpSpPr/>
        <p:nvPr/>
      </p:nvGrpSpPr>
      <p:grpSpPr>
        <a:xfrm>
          <a:off x="0" y="0"/>
          <a:ext cx="0" cy="0"/>
          <a:chOff x="0" y="0"/>
          <a:chExt cx="0" cy="0"/>
        </a:xfrm>
      </p:grpSpPr>
      <p:sp>
        <p:nvSpPr>
          <p:cNvPr id="74" name="Shape 74"/>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5" name="Shape 7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76" name="Shape 76"/>
        <p:cNvGrpSpPr/>
        <p:nvPr/>
      </p:nvGrpSpPr>
      <p:grpSpPr>
        <a:xfrm>
          <a:off x="0" y="0"/>
          <a:ext cx="0" cy="0"/>
          <a:chOff x="0" y="0"/>
          <a:chExt cx="0" cy="0"/>
        </a:xfrm>
      </p:grpSpPr>
      <p:sp>
        <p:nvSpPr>
          <p:cNvPr id="77" name="Shape 77"/>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78" name="Shape 78"/>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9" name="Shape 7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lt2"/>
        </a:solidFill>
      </p:bgPr>
    </p:bg>
    <p:spTree>
      <p:nvGrpSpPr>
        <p:cNvPr id="80" name="Shape 80"/>
        <p:cNvGrpSpPr/>
        <p:nvPr/>
      </p:nvGrpSpPr>
      <p:grpSpPr>
        <a:xfrm>
          <a:off x="0" y="0"/>
          <a:ext cx="0" cy="0"/>
          <a:chOff x="0" y="0"/>
          <a:chExt cx="0" cy="0"/>
        </a:xfrm>
      </p:grpSpPr>
      <p:sp>
        <p:nvSpPr>
          <p:cNvPr id="81" name="Shape 81"/>
          <p:cNvSpPr txBox="1"/>
          <p:nvPr>
            <p:ph type="title"/>
          </p:nvPr>
        </p:nvSpPr>
        <p:spPr>
          <a:xfrm>
            <a:off x="490250" y="526350"/>
            <a:ext cx="5797500" cy="4090800"/>
          </a:xfrm>
          <a:prstGeom prst="rect">
            <a:avLst/>
          </a:prstGeom>
        </p:spPr>
        <p:txBody>
          <a:bodyPr anchorCtr="0" anchor="ctr" bIns="91425" lIns="91425" spcFirstLastPara="1" rIns="91425" wrap="square" tIns="91425"/>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82" name="Shape 8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83" name="Shape 83"/>
        <p:cNvGrpSpPr/>
        <p:nvPr/>
      </p:nvGrpSpPr>
      <p:grpSpPr>
        <a:xfrm>
          <a:off x="0" y="0"/>
          <a:ext cx="0" cy="0"/>
          <a:chOff x="0" y="0"/>
          <a:chExt cx="0" cy="0"/>
        </a:xfrm>
      </p:grpSpPr>
      <p:sp>
        <p:nvSpPr>
          <p:cNvPr id="84" name="Shape 84"/>
          <p:cNvSpPr/>
          <p:nvPr/>
        </p:nvSpPr>
        <p:spPr>
          <a:xfrm>
            <a:off x="4572000" y="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85" name="Shape 85"/>
          <p:cNvCxnSpPr/>
          <p:nvPr/>
        </p:nvCxnSpPr>
        <p:spPr>
          <a:xfrm>
            <a:off x="5029675" y="4495500"/>
            <a:ext cx="468300" cy="0"/>
          </a:xfrm>
          <a:prstGeom prst="straightConnector1">
            <a:avLst/>
          </a:prstGeom>
          <a:noFill/>
          <a:ln cap="flat" cmpd="sng" w="19050">
            <a:solidFill>
              <a:schemeClr val="lt2"/>
            </a:solidFill>
            <a:prstDash val="solid"/>
            <a:round/>
            <a:headEnd len="sm" w="sm" type="none"/>
            <a:tailEnd len="sm" w="sm" type="none"/>
          </a:ln>
        </p:spPr>
      </p:cxnSp>
      <p:sp>
        <p:nvSpPr>
          <p:cNvPr id="86" name="Shape 86"/>
          <p:cNvSpPr txBox="1"/>
          <p:nvPr>
            <p:ph type="title"/>
          </p:nvPr>
        </p:nvSpPr>
        <p:spPr>
          <a:xfrm>
            <a:off x="265500" y="1205825"/>
            <a:ext cx="4045200" cy="1509600"/>
          </a:xfrm>
          <a:prstGeom prst="rect">
            <a:avLst/>
          </a:prstGeom>
        </p:spPr>
        <p:txBody>
          <a:bodyPr anchorCtr="0" anchor="b" bIns="91425" lIns="91425" spcFirstLastPara="1" rIns="91425" wrap="square" tIns="91425"/>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87" name="Shape 87"/>
          <p:cNvSpPr txBox="1"/>
          <p:nvPr>
            <p:ph idx="1" type="subTitle"/>
          </p:nvPr>
        </p:nvSpPr>
        <p:spPr>
          <a:xfrm>
            <a:off x="265500" y="2769001"/>
            <a:ext cx="4045200" cy="1345500"/>
          </a:xfrm>
          <a:prstGeom prst="rect">
            <a:avLst/>
          </a:prstGeom>
        </p:spPr>
        <p:txBody>
          <a:bodyPr anchorCtr="0" anchor="t" bIns="91425" lIns="91425" spcFirstLastPara="1" rIns="91425" wrap="square" tIns="91425"/>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88" name="Shape 88"/>
          <p:cNvSpPr txBox="1"/>
          <p:nvPr>
            <p:ph idx="2" type="body"/>
          </p:nvPr>
        </p:nvSpPr>
        <p:spPr>
          <a:xfrm>
            <a:off x="4939500" y="724200"/>
            <a:ext cx="3837000" cy="3695100"/>
          </a:xfrm>
          <a:prstGeom prst="rect">
            <a:avLst/>
          </a:prstGeom>
        </p:spPr>
        <p:txBody>
          <a:bodyPr anchorCtr="0" anchor="ctr" bIns="91425" lIns="91425" spcFirstLastPara="1" rIns="91425" wrap="square" tIns="91425"/>
          <a:lstStyle>
            <a:lvl1pPr indent="-342900" lvl="0" marL="457200" rtl="0">
              <a:spcBef>
                <a:spcPts val="0"/>
              </a:spcBef>
              <a:spcAft>
                <a:spcPts val="0"/>
              </a:spcAft>
              <a:buClr>
                <a:schemeClr val="lt1"/>
              </a:buClr>
              <a:buSzPts val="1800"/>
              <a:buChar char="●"/>
              <a:defRPr>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89" name="Shape 8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Shape 14"/>
          <p:cNvSpPr txBox="1"/>
          <p:nvPr>
            <p:ph type="title"/>
          </p:nvPr>
        </p:nvSpPr>
        <p:spPr>
          <a:xfrm>
            <a:off x="311700" y="2150850"/>
            <a:ext cx="8520600" cy="841800"/>
          </a:xfrm>
          <a:prstGeom prst="rect">
            <a:avLst/>
          </a:prstGeom>
        </p:spPr>
        <p:txBody>
          <a:bodyPr anchorCtr="0" anchor="ctr" bIns="91425" lIns="91425" spcFirstLastPara="1" rIns="91425" wrap="square" tIns="91425"/>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5" name="Shape 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90" name="Shape 90"/>
        <p:cNvGrpSpPr/>
        <p:nvPr/>
      </p:nvGrpSpPr>
      <p:grpSpPr>
        <a:xfrm>
          <a:off x="0" y="0"/>
          <a:ext cx="0" cy="0"/>
          <a:chOff x="0" y="0"/>
          <a:chExt cx="0" cy="0"/>
        </a:xfrm>
      </p:grpSpPr>
      <p:sp>
        <p:nvSpPr>
          <p:cNvPr id="91" name="Shape 91"/>
          <p:cNvSpPr txBox="1"/>
          <p:nvPr>
            <p:ph idx="1" type="body"/>
          </p:nvPr>
        </p:nvSpPr>
        <p:spPr>
          <a:xfrm>
            <a:off x="311700" y="4236825"/>
            <a:ext cx="5998800" cy="598800"/>
          </a:xfrm>
          <a:prstGeom prst="rect">
            <a:avLst/>
          </a:prstGeom>
        </p:spPr>
        <p:txBody>
          <a:bodyPr anchorCtr="0" anchor="ctr" bIns="91425" lIns="91425" spcFirstLastPara="1" rIns="91425" wrap="square" tIns="91425"/>
          <a:lstStyle>
            <a:lvl1pPr indent="-228600" lvl="0" marL="457200" rtl="0">
              <a:lnSpc>
                <a:spcPct val="100000"/>
              </a:lnSpc>
              <a:spcBef>
                <a:spcPts val="0"/>
              </a:spcBef>
              <a:spcAft>
                <a:spcPts val="0"/>
              </a:spcAft>
              <a:buSzPts val="2100"/>
              <a:buNone/>
              <a:defRPr sz="2100"/>
            </a:lvl1pPr>
          </a:lstStyle>
          <a:p/>
        </p:txBody>
      </p:sp>
      <p:sp>
        <p:nvSpPr>
          <p:cNvPr id="92" name="Shape 9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93" name="Shape 93"/>
        <p:cNvGrpSpPr/>
        <p:nvPr/>
      </p:nvGrpSpPr>
      <p:grpSpPr>
        <a:xfrm>
          <a:off x="0" y="0"/>
          <a:ext cx="0" cy="0"/>
          <a:chOff x="0" y="0"/>
          <a:chExt cx="0" cy="0"/>
        </a:xfrm>
      </p:grpSpPr>
      <p:sp>
        <p:nvSpPr>
          <p:cNvPr id="94" name="Shape 9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5" name="Shape 95"/>
          <p:cNvSpPr txBox="1"/>
          <p:nvPr>
            <p:ph hasCustomPrompt="1" type="title"/>
          </p:nvPr>
        </p:nvSpPr>
        <p:spPr>
          <a:xfrm>
            <a:off x="311700" y="991475"/>
            <a:ext cx="8520600" cy="1917900"/>
          </a:xfrm>
          <a:prstGeom prst="rect">
            <a:avLst/>
          </a:prstGeom>
        </p:spPr>
        <p:txBody>
          <a:bodyPr anchorCtr="0" anchor="ctr" bIns="91425" lIns="91425" spcFirstLastPara="1" rIns="91425" wrap="square" tIns="91425"/>
          <a:lstStyle>
            <a:lvl1pPr lvl="0" rtl="0" algn="ctr">
              <a:spcBef>
                <a:spcPts val="0"/>
              </a:spcBef>
              <a:spcAft>
                <a:spcPts val="0"/>
              </a:spcAft>
              <a:buSzPts val="14000"/>
              <a:buNone/>
              <a:defRPr b="1" sz="14000"/>
            </a:lvl1pPr>
            <a:lvl2pPr lvl="1" rtl="0" algn="ctr">
              <a:spcBef>
                <a:spcPts val="0"/>
              </a:spcBef>
              <a:spcAft>
                <a:spcPts val="0"/>
              </a:spcAft>
              <a:buSzPts val="14000"/>
              <a:buNone/>
              <a:defRPr b="1" sz="14000"/>
            </a:lvl2pPr>
            <a:lvl3pPr lvl="2" rtl="0" algn="ctr">
              <a:spcBef>
                <a:spcPts val="0"/>
              </a:spcBef>
              <a:spcAft>
                <a:spcPts val="0"/>
              </a:spcAft>
              <a:buSzPts val="14000"/>
              <a:buNone/>
              <a:defRPr b="1" sz="14000"/>
            </a:lvl3pPr>
            <a:lvl4pPr lvl="3" rtl="0" algn="ctr">
              <a:spcBef>
                <a:spcPts val="0"/>
              </a:spcBef>
              <a:spcAft>
                <a:spcPts val="0"/>
              </a:spcAft>
              <a:buSzPts val="14000"/>
              <a:buNone/>
              <a:defRPr b="1" sz="14000"/>
            </a:lvl4pPr>
            <a:lvl5pPr lvl="4" rtl="0" algn="ctr">
              <a:spcBef>
                <a:spcPts val="0"/>
              </a:spcBef>
              <a:spcAft>
                <a:spcPts val="0"/>
              </a:spcAft>
              <a:buSzPts val="14000"/>
              <a:buNone/>
              <a:defRPr b="1" sz="14000"/>
            </a:lvl5pPr>
            <a:lvl6pPr lvl="5" rtl="0" algn="ctr">
              <a:spcBef>
                <a:spcPts val="0"/>
              </a:spcBef>
              <a:spcAft>
                <a:spcPts val="0"/>
              </a:spcAft>
              <a:buSzPts val="14000"/>
              <a:buNone/>
              <a:defRPr b="1" sz="14000"/>
            </a:lvl6pPr>
            <a:lvl7pPr lvl="6" rtl="0" algn="ctr">
              <a:spcBef>
                <a:spcPts val="0"/>
              </a:spcBef>
              <a:spcAft>
                <a:spcPts val="0"/>
              </a:spcAft>
              <a:buSzPts val="14000"/>
              <a:buNone/>
              <a:defRPr b="1" sz="14000"/>
            </a:lvl7pPr>
            <a:lvl8pPr lvl="7" rtl="0" algn="ctr">
              <a:spcBef>
                <a:spcPts val="0"/>
              </a:spcBef>
              <a:spcAft>
                <a:spcPts val="0"/>
              </a:spcAft>
              <a:buSzPts val="14000"/>
              <a:buNone/>
              <a:defRPr b="1" sz="14000"/>
            </a:lvl8pPr>
            <a:lvl9pPr lvl="8" rtl="0" algn="ctr">
              <a:spcBef>
                <a:spcPts val="0"/>
              </a:spcBef>
              <a:spcAft>
                <a:spcPts val="0"/>
              </a:spcAft>
              <a:buSzPts val="14000"/>
              <a:buNone/>
              <a:defRPr b="1" sz="14000"/>
            </a:lvl9pPr>
          </a:lstStyle>
          <a:p>
            <a:r>
              <a:t>xx%</a:t>
            </a:r>
          </a:p>
        </p:txBody>
      </p:sp>
      <p:sp>
        <p:nvSpPr>
          <p:cNvPr id="96" name="Shape 96"/>
          <p:cNvSpPr txBox="1"/>
          <p:nvPr>
            <p:ph idx="1" type="body"/>
          </p:nvPr>
        </p:nvSpPr>
        <p:spPr>
          <a:xfrm>
            <a:off x="311700" y="3071300"/>
            <a:ext cx="8520600" cy="901800"/>
          </a:xfrm>
          <a:prstGeom prst="rect">
            <a:avLst/>
          </a:prstGeom>
        </p:spPr>
        <p:txBody>
          <a:bodyPr anchorCtr="0" anchor="t" bIns="91425" lIns="91425" spcFirstLastPara="1" rIns="91425" wrap="square" tIns="91425"/>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97" name="Shape 9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98" name="Shape 98"/>
        <p:cNvGrpSpPr/>
        <p:nvPr/>
      </p:nvGrpSpPr>
      <p:grpSpPr>
        <a:xfrm>
          <a:off x="0" y="0"/>
          <a:ext cx="0" cy="0"/>
          <a:chOff x="0" y="0"/>
          <a:chExt cx="0" cy="0"/>
        </a:xfrm>
      </p:grpSpPr>
      <p:sp>
        <p:nvSpPr>
          <p:cNvPr id="99" name="Shape 9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Shape 17"/>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8" name="Shape 18"/>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9" name="Shape 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Shape 21"/>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2" name="Shape 22"/>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3" name="Shape 23"/>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4" name="Shape 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Shape 26"/>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7" name="Shape 2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Shape 29"/>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0" name="Shape 30"/>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1" name="Shape 3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Shape 33"/>
          <p:cNvSpPr txBox="1"/>
          <p:nvPr>
            <p:ph type="title"/>
          </p:nvPr>
        </p:nvSpPr>
        <p:spPr>
          <a:xfrm>
            <a:off x="490250" y="450150"/>
            <a:ext cx="6367800" cy="4090800"/>
          </a:xfrm>
          <a:prstGeom prst="rect">
            <a:avLst/>
          </a:prstGeom>
        </p:spPr>
        <p:txBody>
          <a:bodyPr anchorCtr="0" anchor="ctr" bIns="91425" lIns="91425" spcFirstLastPara="1" rIns="91425" wrap="square" tIns="91425"/>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34" name="Shape 3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7" name="Shape 37"/>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38" name="Shape 38"/>
          <p:cNvSpPr txBox="1"/>
          <p:nvPr>
            <p:ph idx="1" type="subTitle"/>
          </p:nvPr>
        </p:nvSpPr>
        <p:spPr>
          <a:xfrm>
            <a:off x="265500" y="2803075"/>
            <a:ext cx="4045200" cy="1235100"/>
          </a:xfrm>
          <a:prstGeom prst="rect">
            <a:avLst/>
          </a:prstGeom>
        </p:spPr>
        <p:txBody>
          <a:bodyPr anchorCtr="0" anchor="t" bIns="91425" lIns="91425" spcFirstLastPara="1" rIns="91425" wrap="square" tIns="91425"/>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39" name="Shape 39"/>
          <p:cNvSpPr txBox="1"/>
          <p:nvPr>
            <p:ph idx="2" type="body"/>
          </p:nvPr>
        </p:nvSpPr>
        <p:spPr>
          <a:xfrm>
            <a:off x="4939500" y="724075"/>
            <a:ext cx="3837000" cy="3695100"/>
          </a:xfrm>
          <a:prstGeom prst="rect">
            <a:avLst/>
          </a:prstGeom>
        </p:spPr>
        <p:txBody>
          <a:bodyPr anchorCtr="0" anchor="ctr" bIns="91425" lIns="91425" spcFirstLastPara="1" rIns="91425" wrap="square" tIns="91425"/>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40" name="Shape 4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Shape 42"/>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rtl="0">
              <a:lnSpc>
                <a:spcPct val="100000"/>
              </a:lnSpc>
              <a:spcBef>
                <a:spcPts val="0"/>
              </a:spcBef>
              <a:spcAft>
                <a:spcPts val="0"/>
              </a:spcAft>
              <a:buSzPts val="1800"/>
              <a:buNone/>
              <a:defRPr/>
            </a:lvl1pPr>
          </a:lstStyle>
          <a:p/>
        </p:txBody>
      </p:sp>
      <p:sp>
        <p:nvSpPr>
          <p:cNvPr id="43" name="Shape 4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2.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7" name="Shape 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1600"/>
              </a:spcBef>
              <a:spcAft>
                <a:spcPts val="0"/>
              </a:spcAft>
              <a:buClr>
                <a:schemeClr val="dk2"/>
              </a:buClr>
              <a:buSzPts val="1400"/>
              <a:buChar char="○"/>
              <a:defRPr>
                <a:solidFill>
                  <a:schemeClr val="dk2"/>
                </a:solidFill>
              </a:defRPr>
            </a:lvl2pPr>
            <a:lvl3pPr indent="-317500" lvl="2" marL="1371600" rtl="0">
              <a:lnSpc>
                <a:spcPct val="115000"/>
              </a:lnSpc>
              <a:spcBef>
                <a:spcPts val="1600"/>
              </a:spcBef>
              <a:spcAft>
                <a:spcPts val="0"/>
              </a:spcAft>
              <a:buClr>
                <a:schemeClr val="dk2"/>
              </a:buClr>
              <a:buSzPts val="1400"/>
              <a:buChar char="■"/>
              <a:defRPr>
                <a:solidFill>
                  <a:schemeClr val="dk2"/>
                </a:solidFill>
              </a:defRPr>
            </a:lvl3pPr>
            <a:lvl4pPr indent="-317500" lvl="3" marL="1828800" rtl="0">
              <a:lnSpc>
                <a:spcPct val="115000"/>
              </a:lnSpc>
              <a:spcBef>
                <a:spcPts val="1600"/>
              </a:spcBef>
              <a:spcAft>
                <a:spcPts val="0"/>
              </a:spcAft>
              <a:buClr>
                <a:schemeClr val="dk2"/>
              </a:buClr>
              <a:buSzPts val="1400"/>
              <a:buChar char="●"/>
              <a:defRPr>
                <a:solidFill>
                  <a:schemeClr val="dk2"/>
                </a:solidFill>
              </a:defRPr>
            </a:lvl4pPr>
            <a:lvl5pPr indent="-317500" lvl="4" marL="2286000" rtl="0">
              <a:lnSpc>
                <a:spcPct val="115000"/>
              </a:lnSpc>
              <a:spcBef>
                <a:spcPts val="1600"/>
              </a:spcBef>
              <a:spcAft>
                <a:spcPts val="0"/>
              </a:spcAft>
              <a:buClr>
                <a:schemeClr val="dk2"/>
              </a:buClr>
              <a:buSzPts val="1400"/>
              <a:buChar char="○"/>
              <a:defRPr>
                <a:solidFill>
                  <a:schemeClr val="dk2"/>
                </a:solidFill>
              </a:defRPr>
            </a:lvl5pPr>
            <a:lvl6pPr indent="-317500" lvl="5" marL="2743200" rtl="0">
              <a:lnSpc>
                <a:spcPct val="115000"/>
              </a:lnSpc>
              <a:spcBef>
                <a:spcPts val="1600"/>
              </a:spcBef>
              <a:spcAft>
                <a:spcPts val="0"/>
              </a:spcAft>
              <a:buClr>
                <a:schemeClr val="dk2"/>
              </a:buClr>
              <a:buSzPts val="1400"/>
              <a:buChar char="■"/>
              <a:defRPr>
                <a:solidFill>
                  <a:schemeClr val="dk2"/>
                </a:solidFill>
              </a:defRPr>
            </a:lvl6pPr>
            <a:lvl7pPr indent="-317500" lvl="6" marL="3200400" rtl="0">
              <a:lnSpc>
                <a:spcPct val="115000"/>
              </a:lnSpc>
              <a:spcBef>
                <a:spcPts val="1600"/>
              </a:spcBef>
              <a:spcAft>
                <a:spcPts val="0"/>
              </a:spcAft>
              <a:buClr>
                <a:schemeClr val="dk2"/>
              </a:buClr>
              <a:buSzPts val="1400"/>
              <a:buChar char="●"/>
              <a:defRPr>
                <a:solidFill>
                  <a:schemeClr val="dk2"/>
                </a:solidFill>
              </a:defRPr>
            </a:lvl7pPr>
            <a:lvl8pPr indent="-317500" lvl="7" marL="3657600" rtl="0">
              <a:lnSpc>
                <a:spcPct val="115000"/>
              </a:lnSpc>
              <a:spcBef>
                <a:spcPts val="1600"/>
              </a:spcBef>
              <a:spcAft>
                <a:spcPts val="0"/>
              </a:spcAft>
              <a:buClr>
                <a:schemeClr val="dk2"/>
              </a:buClr>
              <a:buSzPts val="1400"/>
              <a:buChar char="○"/>
              <a:defRPr>
                <a:solidFill>
                  <a:schemeClr val="dk2"/>
                </a:solidFill>
              </a:defRPr>
            </a:lvl8pPr>
            <a:lvl9pPr indent="-317500" lvl="8" marL="4114800" rtl="0">
              <a:lnSpc>
                <a:spcPct val="115000"/>
              </a:lnSpc>
              <a:spcBef>
                <a:spcPts val="1600"/>
              </a:spcBef>
              <a:spcAft>
                <a:spcPts val="1600"/>
              </a:spcAft>
              <a:buClr>
                <a:schemeClr val="dk2"/>
              </a:buClr>
              <a:buSzPts val="1400"/>
              <a:buChar char="■"/>
              <a:defRPr>
                <a:solidFill>
                  <a:schemeClr val="dk2"/>
                </a:solidFill>
              </a:defRPr>
            </a:lvl9pPr>
          </a:lstStyle>
          <a:p/>
        </p:txBody>
      </p:sp>
      <p:sp>
        <p:nvSpPr>
          <p:cNvPr id="8" name="Shape 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pearmint">
    <p:bg>
      <p:bgPr>
        <a:solidFill>
          <a:schemeClr val="lt1"/>
        </a:solidFill>
      </p:bgPr>
    </p:bg>
    <p:spTree>
      <p:nvGrpSpPr>
        <p:cNvPr id="50" name="Shape 50"/>
        <p:cNvGrpSpPr/>
        <p:nvPr/>
      </p:nvGrpSpPr>
      <p:grpSpPr>
        <a:xfrm>
          <a:off x="0" y="0"/>
          <a:ext cx="0" cy="0"/>
          <a:chOff x="0" y="0"/>
          <a:chExt cx="0" cy="0"/>
        </a:xfrm>
      </p:grpSpPr>
      <p:sp>
        <p:nvSpPr>
          <p:cNvPr id="51" name="Shape 5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9pPr>
          </a:lstStyle>
          <a:p/>
        </p:txBody>
      </p:sp>
      <p:sp>
        <p:nvSpPr>
          <p:cNvPr id="52" name="Shape 5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rtl="0">
              <a:lnSpc>
                <a:spcPct val="115000"/>
              </a:lnSpc>
              <a:spcBef>
                <a:spcPts val="0"/>
              </a:spcBef>
              <a:spcAft>
                <a:spcPts val="0"/>
              </a:spcAft>
              <a:buClr>
                <a:schemeClr val="accent3"/>
              </a:buClr>
              <a:buSzPts val="1800"/>
              <a:buFont typeface="Proxima Nova"/>
              <a:buChar char="●"/>
              <a:defRPr sz="1800">
                <a:solidFill>
                  <a:schemeClr val="accent3"/>
                </a:solidFill>
                <a:latin typeface="Proxima Nova"/>
                <a:ea typeface="Proxima Nova"/>
                <a:cs typeface="Proxima Nova"/>
                <a:sym typeface="Proxima Nova"/>
              </a:defRPr>
            </a:lvl1pPr>
            <a:lvl2pPr indent="-317500" lvl="1" marL="9144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2pPr>
            <a:lvl3pPr indent="-317500" lvl="2" marL="13716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3pPr>
            <a:lvl4pPr indent="-317500" lvl="3" marL="18288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4pPr>
            <a:lvl5pPr indent="-317500" lvl="4" marL="22860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5pPr>
            <a:lvl6pPr indent="-317500" lvl="5" marL="27432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6pPr>
            <a:lvl7pPr indent="-317500" lvl="6" marL="32004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7pPr>
            <a:lvl8pPr indent="-317500" lvl="7" marL="36576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8pPr>
            <a:lvl9pPr indent="-317500" lvl="8" marL="4114800" rtl="0">
              <a:lnSpc>
                <a:spcPct val="115000"/>
              </a:lnSpc>
              <a:spcBef>
                <a:spcPts val="1600"/>
              </a:spcBef>
              <a:spcAft>
                <a:spcPts val="1600"/>
              </a:spcAft>
              <a:buClr>
                <a:schemeClr val="accent3"/>
              </a:buClr>
              <a:buSzPts val="1400"/>
              <a:buFont typeface="Proxima Nova"/>
              <a:buChar char="■"/>
              <a:defRPr>
                <a:solidFill>
                  <a:schemeClr val="accent3"/>
                </a:solidFill>
                <a:latin typeface="Proxima Nova"/>
                <a:ea typeface="Proxima Nova"/>
                <a:cs typeface="Proxima Nova"/>
                <a:sym typeface="Proxima Nova"/>
              </a:defRPr>
            </a:lvl9pPr>
          </a:lstStyle>
          <a:p/>
        </p:txBody>
      </p:sp>
      <p:sp>
        <p:nvSpPr>
          <p:cNvPr id="53" name="Shape 5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1"/>
                </a:solidFill>
                <a:latin typeface="Proxima Nova"/>
                <a:ea typeface="Proxima Nova"/>
                <a:cs typeface="Proxima Nova"/>
                <a:sym typeface="Proxima Nova"/>
              </a:defRPr>
            </a:lvl1pPr>
            <a:lvl2pPr lvl="1" rtl="0" algn="r">
              <a:buNone/>
              <a:defRPr sz="1000">
                <a:solidFill>
                  <a:schemeClr val="dk1"/>
                </a:solidFill>
                <a:latin typeface="Proxima Nova"/>
                <a:ea typeface="Proxima Nova"/>
                <a:cs typeface="Proxima Nova"/>
                <a:sym typeface="Proxima Nova"/>
              </a:defRPr>
            </a:lvl2pPr>
            <a:lvl3pPr lvl="2" rtl="0" algn="r">
              <a:buNone/>
              <a:defRPr sz="1000">
                <a:solidFill>
                  <a:schemeClr val="dk1"/>
                </a:solidFill>
                <a:latin typeface="Proxima Nova"/>
                <a:ea typeface="Proxima Nova"/>
                <a:cs typeface="Proxima Nova"/>
                <a:sym typeface="Proxima Nova"/>
              </a:defRPr>
            </a:lvl3pPr>
            <a:lvl4pPr lvl="3" rtl="0" algn="r">
              <a:buNone/>
              <a:defRPr sz="1000">
                <a:solidFill>
                  <a:schemeClr val="dk1"/>
                </a:solidFill>
                <a:latin typeface="Proxima Nova"/>
                <a:ea typeface="Proxima Nova"/>
                <a:cs typeface="Proxima Nova"/>
                <a:sym typeface="Proxima Nova"/>
              </a:defRPr>
            </a:lvl4pPr>
            <a:lvl5pPr lvl="4" rtl="0" algn="r">
              <a:buNone/>
              <a:defRPr sz="1000">
                <a:solidFill>
                  <a:schemeClr val="dk1"/>
                </a:solidFill>
                <a:latin typeface="Proxima Nova"/>
                <a:ea typeface="Proxima Nova"/>
                <a:cs typeface="Proxima Nova"/>
                <a:sym typeface="Proxima Nova"/>
              </a:defRPr>
            </a:lvl5pPr>
            <a:lvl6pPr lvl="5" rtl="0" algn="r">
              <a:buNone/>
              <a:defRPr sz="1000">
                <a:solidFill>
                  <a:schemeClr val="dk1"/>
                </a:solidFill>
                <a:latin typeface="Proxima Nova"/>
                <a:ea typeface="Proxima Nova"/>
                <a:cs typeface="Proxima Nova"/>
                <a:sym typeface="Proxima Nova"/>
              </a:defRPr>
            </a:lvl6pPr>
            <a:lvl7pPr lvl="6" rtl="0" algn="r">
              <a:buNone/>
              <a:defRPr sz="1000">
                <a:solidFill>
                  <a:schemeClr val="dk1"/>
                </a:solidFill>
                <a:latin typeface="Proxima Nova"/>
                <a:ea typeface="Proxima Nova"/>
                <a:cs typeface="Proxima Nova"/>
                <a:sym typeface="Proxima Nova"/>
              </a:defRPr>
            </a:lvl7pPr>
            <a:lvl8pPr lvl="7" rtl="0" algn="r">
              <a:buNone/>
              <a:defRPr sz="1000">
                <a:solidFill>
                  <a:schemeClr val="dk1"/>
                </a:solidFill>
                <a:latin typeface="Proxima Nova"/>
                <a:ea typeface="Proxima Nova"/>
                <a:cs typeface="Proxima Nova"/>
                <a:sym typeface="Proxima Nova"/>
              </a:defRPr>
            </a:lvl8pPr>
            <a:lvl9pPr lvl="8" rtl="0" algn="r">
              <a:buNone/>
              <a:defRPr sz="1000">
                <a:solidFill>
                  <a:schemeClr val="dk1"/>
                </a:solidFill>
                <a:latin typeface="Proxima Nova"/>
                <a:ea typeface="Proxima Nova"/>
                <a:cs typeface="Proxima Nova"/>
                <a:sym typeface="Proxima Nova"/>
              </a:defRPr>
            </a:lvl9pPr>
          </a:lstStyle>
          <a:p>
            <a:pPr indent="0" lvl="0" marL="0">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3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0.xml"/><Relationship Id="rId3" Type="http://schemas.openxmlformats.org/officeDocument/2006/relationships/image" Target="../media/image3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1.xml"/><Relationship Id="rId3" Type="http://schemas.openxmlformats.org/officeDocument/2006/relationships/image" Target="../media/image3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2.xml"/><Relationship Id="rId3"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3.xml"/><Relationship Id="rId3" Type="http://schemas.openxmlformats.org/officeDocument/2006/relationships/image" Target="../media/image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4.xml"/><Relationship Id="rId3" Type="http://schemas.openxmlformats.org/officeDocument/2006/relationships/image" Target="../media/image27.png"/><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5.xml"/><Relationship Id="rId3" Type="http://schemas.openxmlformats.org/officeDocument/2006/relationships/image" Target="../media/image25.png"/></Relationships>
</file>

<file path=ppt/slides/_rels/slide16.xml.rels><?xml version="1.0" encoding="UTF-8" standalone="yes"?><Relationships xmlns="http://schemas.openxmlformats.org/package/2006/relationships"><Relationship Id="rId11" Type="http://schemas.openxmlformats.org/officeDocument/2006/relationships/hyperlink" Target="http://www.cnj.jus.br/busca?termo=minhapesquisa" TargetMode="External"/><Relationship Id="rId10" Type="http://schemas.openxmlformats.org/officeDocument/2006/relationships/hyperlink" Target="http://bndigital.bn.gov.br/acervodigital" TargetMode="External"/><Relationship Id="rId13" Type="http://schemas.openxmlformats.org/officeDocument/2006/relationships/hyperlink" Target="http://www.unilasalle.edu.br/canoas/search/?keyword=minhapesquisa" TargetMode="External"/><Relationship Id="rId12" Type="http://schemas.openxmlformats.org/officeDocument/2006/relationships/hyperlink" Target="http://www.cofen.gov.br/index.php?s=minhapesquisa" TargetMode="External"/><Relationship Id="rId1" Type="http://schemas.openxmlformats.org/officeDocument/2006/relationships/slideLayout" Target="../slideLayouts/slideLayout14.xml"/><Relationship Id="rId2" Type="http://schemas.openxmlformats.org/officeDocument/2006/relationships/notesSlide" Target="../notesSlides/notesSlide16.xml"/><Relationship Id="rId3" Type="http://schemas.openxmlformats.org/officeDocument/2006/relationships/hyperlink" Target="http://www.ms.gov.br/" TargetMode="External"/><Relationship Id="rId4" Type="http://schemas.openxmlformats.org/officeDocument/2006/relationships/hyperlink" Target="https://www.fadergs.edu.br/busca/item:minhapesquisa" TargetMode="External"/><Relationship Id="rId9" Type="http://schemas.openxmlformats.org/officeDocument/2006/relationships/hyperlink" Target="http://www.macae.rj.gov.br/noticias/" TargetMode="External"/><Relationship Id="rId15" Type="http://schemas.openxmlformats.org/officeDocument/2006/relationships/hyperlink" Target="http://www.fae.edu/busca/?q=minhapesquisa" TargetMode="External"/><Relationship Id="rId14" Type="http://schemas.openxmlformats.org/officeDocument/2006/relationships/hyperlink" Target="https://www.unochapeco.edu.br/busca/conteudo/minhapesquisa" TargetMode="External"/><Relationship Id="rId17" Type="http://schemas.openxmlformats.org/officeDocument/2006/relationships/hyperlink" Target="https://www.uniritter.edu.br/busca/item:minhabusca" TargetMode="External"/><Relationship Id="rId16" Type="http://schemas.openxmlformats.org/officeDocument/2006/relationships/hyperlink" Target="http://www.faceli.edu.br/busca/?q=minhabusca" TargetMode="External"/><Relationship Id="rId5" Type="http://schemas.openxmlformats.org/officeDocument/2006/relationships/hyperlink" Target="http://agenciadenoticias.salvador.ba.gov.br/index.php/en/component/finder/search?q=INJECTME&amp;t%5B%5D=&amp;Itemid=136" TargetMode="External"/><Relationship Id="rId19" Type="http://schemas.openxmlformats.org/officeDocument/2006/relationships/hyperlink" Target="http://www.pmf.sc.gov.br/servicos/index.php?pagina=servbusca" TargetMode="External"/><Relationship Id="rId6" Type="http://schemas.openxmlformats.org/officeDocument/2006/relationships/hyperlink" Target="http://www.rondonia.ro.gov.br/?s=INSERT%20HERE&amp;e=portal" TargetMode="External"/><Relationship Id="rId18" Type="http://schemas.openxmlformats.org/officeDocument/2006/relationships/hyperlink" Target="http://www.manaus.am.gov.br/?s=minhabusca" TargetMode="External"/><Relationship Id="rId7" Type="http://schemas.openxmlformats.org/officeDocument/2006/relationships/hyperlink" Target="http://www.fapeam.am.gov.br/?s=%22+style=minhapesquisa&amp;ano_busca=&amp;search_tags=on" TargetMode="External"/><Relationship Id="rId8" Type="http://schemas.openxmlformats.org/officeDocument/2006/relationships/hyperlink" Target="http://www.portaldoservidor.sc.gov.br/busca?query=minhapesquisa&amp;ordem=mais_recente&amp;pesquisar_em=portal&amp;pesquisar_por=qualquer"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7.xml"/><Relationship Id="rId3" Type="http://schemas.openxmlformats.org/officeDocument/2006/relationships/image" Target="../media/image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8.xml"/><Relationship Id="rId3" Type="http://schemas.openxmlformats.org/officeDocument/2006/relationships/image" Target="../media/image27.png"/><Relationship Id="rId4" Type="http://schemas.openxmlformats.org/officeDocument/2006/relationships/image" Target="../media/image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9.xml"/><Relationship Id="rId3" Type="http://schemas.openxmlformats.org/officeDocument/2006/relationships/image" Target="../media/image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xml"/><Relationship Id="rId3" Type="http://schemas.openxmlformats.org/officeDocument/2006/relationships/image" Target="../media/image5.png"/><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0.xml"/><Relationship Id="rId3" Type="http://schemas.openxmlformats.org/officeDocument/2006/relationships/image" Target="../media/image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1.xml"/><Relationship Id="rId3" Type="http://schemas.openxmlformats.org/officeDocument/2006/relationships/image" Target="../media/image1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2.xml"/><Relationship Id="rId3" Type="http://schemas.openxmlformats.org/officeDocument/2006/relationships/image" Target="../media/image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xml"/><Relationship Id="rId3" Type="http://schemas.openxmlformats.org/officeDocument/2006/relationships/image" Target="../media/image1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5.xml"/><Relationship Id="rId3" Type="http://schemas.openxmlformats.org/officeDocument/2006/relationships/image" Target="../media/image22.jpg"/><Relationship Id="rId4" Type="http://schemas.openxmlformats.org/officeDocument/2006/relationships/image" Target="../media/image1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6.xml"/><Relationship Id="rId3" Type="http://schemas.openxmlformats.org/officeDocument/2006/relationships/image" Target="../media/image1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7.xml"/><Relationship Id="rId3" Type="http://schemas.openxmlformats.org/officeDocument/2006/relationships/image" Target="../media/image3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8.xml"/><Relationship Id="rId3" Type="http://schemas.openxmlformats.org/officeDocument/2006/relationships/image" Target="../media/image2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9.xml"/><Relationship Id="rId3" Type="http://schemas.openxmlformats.org/officeDocument/2006/relationships/image" Target="../media/image22.jpg"/><Relationship Id="rId4" Type="http://schemas.openxmlformats.org/officeDocument/2006/relationships/image" Target="../media/image2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0.xml"/><Relationship Id="rId3" Type="http://schemas.openxmlformats.org/officeDocument/2006/relationships/image" Target="../media/image2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1.xml"/><Relationship Id="rId3" Type="http://schemas.openxmlformats.org/officeDocument/2006/relationships/image" Target="../media/image1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2.xml"/><Relationship Id="rId3" Type="http://schemas.openxmlformats.org/officeDocument/2006/relationships/image" Target="../media/image1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3.xml"/><Relationship Id="rId3" Type="http://schemas.openxmlformats.org/officeDocument/2006/relationships/image" Target="../media/image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4.xml"/><Relationship Id="rId3" Type="http://schemas.openxmlformats.org/officeDocument/2006/relationships/image" Target="../media/image1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6.xml"/><Relationship Id="rId3" Type="http://schemas.openxmlformats.org/officeDocument/2006/relationships/image" Target="../media/image3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7.xml"/><Relationship Id="rId3" Type="http://schemas.openxmlformats.org/officeDocument/2006/relationships/image" Target="../media/image3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8.xml"/><Relationship Id="rId3" Type="http://schemas.openxmlformats.org/officeDocument/2006/relationships/image" Target="../media/image3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1.xml"/><Relationship Id="rId3" Type="http://schemas.openxmlformats.org/officeDocument/2006/relationships/image" Target="../media/image2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2.xml"/><Relationship Id="rId3" Type="http://schemas.openxmlformats.org/officeDocument/2006/relationships/image" Target="../media/image1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3.xml"/><Relationship Id="rId3" Type="http://schemas.openxmlformats.org/officeDocument/2006/relationships/image" Target="../media/image15.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4.xml"/><Relationship Id="rId3" Type="http://schemas.openxmlformats.org/officeDocument/2006/relationships/image" Target="../media/image26.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5.xml"/><Relationship Id="rId3" Type="http://schemas.openxmlformats.org/officeDocument/2006/relationships/image" Target="../media/image28.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6.xml"/><Relationship Id="rId3" Type="http://schemas.openxmlformats.org/officeDocument/2006/relationships/image" Target="../media/image35.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8.xml"/><Relationship Id="rId3" Type="http://schemas.openxmlformats.org/officeDocument/2006/relationships/image" Target="../media/image19.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9.xml"/><Relationship Id="rId3" Type="http://schemas.openxmlformats.org/officeDocument/2006/relationships/image" Target="../media/image2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0.xml"/><Relationship Id="rId3" Type="http://schemas.openxmlformats.org/officeDocument/2006/relationships/image" Target="../media/image37.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1.xml"/><Relationship Id="rId3" Type="http://schemas.openxmlformats.org/officeDocument/2006/relationships/image" Target="../media/image36.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3.xml"/><Relationship Id="rId3" Type="http://schemas.openxmlformats.org/officeDocument/2006/relationships/hyperlink" Target="https://brutelogic.com.br" TargetMode="Externa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4.xml"/><Relationship Id="rId3" Type="http://schemas.openxmlformats.org/officeDocument/2006/relationships/hyperlink" Target="https://www.owasp.org/index.php/Main_Page" TargetMode="External"/><Relationship Id="rId4" Type="http://schemas.openxmlformats.org/officeDocument/2006/relationships/hyperlink" Target="https://www.owasp.org/index.php/XSS_Filter_Evasion_Cheat_Sheet" TargetMode="Externa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5.xml"/><Relationship Id="rId3" Type="http://schemas.openxmlformats.org/officeDocument/2006/relationships/hyperlink" Target="https://github.com/whoismath" TargetMode="External"/><Relationship Id="rId4" Type="http://schemas.openxmlformats.org/officeDocument/2006/relationships/hyperlink" Target="http://garoa.net.br" TargetMode="External"/><Relationship Id="rId5" Type="http://schemas.openxmlformats.org/officeDocument/2006/relationships/hyperlink" Target="https://github.com/whoismath/apresentacoes/tree/master/Palestras/XSS-01" TargetMode="External"/></Relationships>
</file>

<file path=ppt/slides/_rels/slide56.xml.rels><?xml version="1.0" encoding="UTF-8" standalone="yes"?><Relationships xmlns="http://schemas.openxmlformats.org/package/2006/relationships"><Relationship Id="rId10" Type="http://schemas.openxmlformats.org/officeDocument/2006/relationships/hyperlink" Target="https://hackingvision.com/2017/05/30/hack-web-browsers-using-beef-the-browser-exploitation-framework-kali-linux/" TargetMode="External"/><Relationship Id="rId1" Type="http://schemas.openxmlformats.org/officeDocument/2006/relationships/slideLayout" Target="../slideLayouts/slideLayout14.xml"/><Relationship Id="rId2" Type="http://schemas.openxmlformats.org/officeDocument/2006/relationships/notesSlide" Target="../notesSlides/notesSlide56.xml"/><Relationship Id="rId3" Type="http://schemas.openxmlformats.org/officeDocument/2006/relationships/hyperlink" Target="https://brutelogic.com.br" TargetMode="External"/><Relationship Id="rId4" Type="http://schemas.openxmlformats.org/officeDocument/2006/relationships/hyperlink" Target="https://www.owasp.org/index.php/Cross-site_Scripting_(XSS)" TargetMode="External"/><Relationship Id="rId9" Type="http://schemas.openxmlformats.org/officeDocument/2006/relationships/hyperlink" Target="https://hackerone.com/reports/157813" TargetMode="External"/><Relationship Id="rId5" Type="http://schemas.openxmlformats.org/officeDocument/2006/relationships/hyperlink" Target="https://www.owasp.org/index.php/XSS_Filter_Evasion_Cheat_Sheet" TargetMode="External"/><Relationship Id="rId6" Type="http://schemas.openxmlformats.org/officeDocument/2006/relationships/hyperlink" Target="https://lemonslab.wordpress.com/2014/06/10/cross-site-scripting-and-web-based-worms/" TargetMode="External"/><Relationship Id="rId7" Type="http://schemas.openxmlformats.org/officeDocument/2006/relationships/hyperlink" Target="https://www.shellvoide.com/hacks/hacking-web-browsers-with-beef-xss-framework-link-hacking/?_e_pi_=7%2CPAGE_ID10%2C8252995883" TargetMode="External"/><Relationship Id="rId8" Type="http://schemas.openxmlformats.org/officeDocument/2006/relationships/hyperlink" Target="https://stackoverflow.com/questions/18947139/xss-in-meta-tag"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1" Type="http://schemas.openxmlformats.org/officeDocument/2006/relationships/hyperlink" Target="http://www.cnj.jus.br/busca?termo=minhapesquisa" TargetMode="External"/><Relationship Id="rId10" Type="http://schemas.openxmlformats.org/officeDocument/2006/relationships/hyperlink" Target="http://bndigital.bn.gov.br/acervodigital" TargetMode="External"/><Relationship Id="rId13" Type="http://schemas.openxmlformats.org/officeDocument/2006/relationships/hyperlink" Target="http://www.unilasalle.edu.br/canoas/search/?keyword=minhapesquisa" TargetMode="External"/><Relationship Id="rId12" Type="http://schemas.openxmlformats.org/officeDocument/2006/relationships/hyperlink" Target="http://www.cofen.gov.br/index.php?s=minhapesquisa" TargetMode="External"/><Relationship Id="rId1" Type="http://schemas.openxmlformats.org/officeDocument/2006/relationships/slideLayout" Target="../slideLayouts/slideLayout14.xml"/><Relationship Id="rId2" Type="http://schemas.openxmlformats.org/officeDocument/2006/relationships/notesSlide" Target="../notesSlides/notesSlide7.xml"/><Relationship Id="rId3" Type="http://schemas.openxmlformats.org/officeDocument/2006/relationships/hyperlink" Target="http://www.ms.gov.br/" TargetMode="External"/><Relationship Id="rId4" Type="http://schemas.openxmlformats.org/officeDocument/2006/relationships/hyperlink" Target="https://www.fadergs.edu.br/busca/item:minhapesquisa" TargetMode="External"/><Relationship Id="rId9" Type="http://schemas.openxmlformats.org/officeDocument/2006/relationships/hyperlink" Target="http://www.macae.rj.gov.br/noticias/" TargetMode="External"/><Relationship Id="rId15" Type="http://schemas.openxmlformats.org/officeDocument/2006/relationships/hyperlink" Target="http://www.fae.edu/busca/?q=minhapesquisa" TargetMode="External"/><Relationship Id="rId14" Type="http://schemas.openxmlformats.org/officeDocument/2006/relationships/hyperlink" Target="https://www.unochapeco.edu.br/busca/conteudo/minhapesquisa" TargetMode="External"/><Relationship Id="rId17" Type="http://schemas.openxmlformats.org/officeDocument/2006/relationships/hyperlink" Target="https://www.uniritter.edu.br/busca/item:minhabusca" TargetMode="External"/><Relationship Id="rId16" Type="http://schemas.openxmlformats.org/officeDocument/2006/relationships/hyperlink" Target="http://www.faceli.edu.br/busca/?q=minhabusca" TargetMode="External"/><Relationship Id="rId5" Type="http://schemas.openxmlformats.org/officeDocument/2006/relationships/hyperlink" Target="http://agenciadenoticias.salvador.ba.gov.br/index.php/en/component/finder/search?q=INJECTME&amp;t%5B%5D=&amp;Itemid=136" TargetMode="External"/><Relationship Id="rId19" Type="http://schemas.openxmlformats.org/officeDocument/2006/relationships/hyperlink" Target="http://www.pmf.sc.gov.br/servicos/index.php?pagina=servbusca" TargetMode="External"/><Relationship Id="rId6" Type="http://schemas.openxmlformats.org/officeDocument/2006/relationships/hyperlink" Target="http://www.rondonia.ro.gov.br/?s=INSERT%20HERE&amp;e=portal" TargetMode="External"/><Relationship Id="rId18" Type="http://schemas.openxmlformats.org/officeDocument/2006/relationships/hyperlink" Target="http://www.manaus.am.gov.br/?s=minhabusca" TargetMode="External"/><Relationship Id="rId7" Type="http://schemas.openxmlformats.org/officeDocument/2006/relationships/hyperlink" Target="http://www.fapeam.am.gov.br/?s=%22+style=minhapesquisa&amp;ano_busca=&amp;search_tags=on" TargetMode="External"/><Relationship Id="rId8" Type="http://schemas.openxmlformats.org/officeDocument/2006/relationships/hyperlink" Target="http://www.portaldoservidor.sc.gov.br/busca?query=minhapesquisa&amp;ordem=mais_recente&amp;pesquisar_em=portal&amp;pesquisar_por=qualquer"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9.xml"/><Relationship Id="rId3"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 name="Shape 103"/>
        <p:cNvGrpSpPr/>
        <p:nvPr/>
      </p:nvGrpSpPr>
      <p:grpSpPr>
        <a:xfrm>
          <a:off x="0" y="0"/>
          <a:ext cx="0" cy="0"/>
          <a:chOff x="0" y="0"/>
          <a:chExt cx="0" cy="0"/>
        </a:xfrm>
      </p:grpSpPr>
      <p:pic>
        <p:nvPicPr>
          <p:cNvPr descr="White cloud in front of dark blue star-filled sky" id="104" name="Shape 104"/>
          <p:cNvPicPr preferRelativeResize="0"/>
          <p:nvPr/>
        </p:nvPicPr>
        <p:blipFill rotWithShape="1">
          <a:blip r:embed="rId3">
            <a:alphaModFix/>
          </a:blip>
          <a:srcRect b="17067" l="0" r="1719" t="0"/>
          <a:stretch/>
        </p:blipFill>
        <p:spPr>
          <a:xfrm>
            <a:off x="0" y="0"/>
            <a:ext cx="9144001" cy="5143500"/>
          </a:xfrm>
          <a:prstGeom prst="rect">
            <a:avLst/>
          </a:prstGeom>
          <a:noFill/>
          <a:ln>
            <a:noFill/>
          </a:ln>
        </p:spPr>
      </p:pic>
      <p:sp>
        <p:nvSpPr>
          <p:cNvPr id="105" name="Shape 105"/>
          <p:cNvSpPr txBox="1"/>
          <p:nvPr>
            <p:ph type="ctrTitle"/>
          </p:nvPr>
        </p:nvSpPr>
        <p:spPr>
          <a:xfrm>
            <a:off x="510450" y="1257300"/>
            <a:ext cx="8123100" cy="15885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sz="6000"/>
              <a:t>XSS para além do Document.cookie</a:t>
            </a:r>
            <a:endParaRPr sz="6000"/>
          </a:p>
        </p:txBody>
      </p:sp>
      <p:sp>
        <p:nvSpPr>
          <p:cNvPr id="106" name="Shape 106"/>
          <p:cNvSpPr txBox="1"/>
          <p:nvPr>
            <p:ph idx="1" type="subTitle"/>
          </p:nvPr>
        </p:nvSpPr>
        <p:spPr>
          <a:xfrm>
            <a:off x="510450" y="3182313"/>
            <a:ext cx="8123100" cy="6300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B</a:t>
            </a:r>
            <a:r>
              <a:rPr lang="en" sz="2400"/>
              <a:t>y</a:t>
            </a:r>
            <a:r>
              <a:rPr lang="en"/>
              <a:t> Matheus Vrech. a.k.a. abrasax.</a:t>
            </a:r>
            <a:endParaRPr/>
          </a:p>
        </p:txBody>
      </p:sp>
      <p:sp>
        <p:nvSpPr>
          <p:cNvPr id="107" name="Shape 107"/>
          <p:cNvSpPr txBox="1"/>
          <p:nvPr>
            <p:ph idx="1" type="subTitle"/>
          </p:nvPr>
        </p:nvSpPr>
        <p:spPr>
          <a:xfrm>
            <a:off x="510450" y="4370773"/>
            <a:ext cx="8123100" cy="5031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1800"/>
              <a:t>vrech@cocaine.ninja</a:t>
            </a:r>
            <a:endParaRPr sz="1800"/>
          </a:p>
        </p:txBody>
      </p:sp>
      <p:cxnSp>
        <p:nvCxnSpPr>
          <p:cNvPr id="108" name="Shape 108"/>
          <p:cNvCxnSpPr/>
          <p:nvPr/>
        </p:nvCxnSpPr>
        <p:spPr>
          <a:xfrm>
            <a:off x="615150" y="2998025"/>
            <a:ext cx="500400" cy="0"/>
          </a:xfrm>
          <a:prstGeom prst="straightConnector1">
            <a:avLst/>
          </a:prstGeom>
          <a:noFill/>
          <a:ln cap="flat" cmpd="sng" w="19050">
            <a:solidFill>
              <a:schemeClr val="lt1"/>
            </a:solidFill>
            <a:prstDash val="solid"/>
            <a:round/>
            <a:headEnd len="med" w="med" type="none"/>
            <a:tailEnd len="med" w="med" type="none"/>
          </a:ln>
        </p:spPr>
      </p:cxn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4" name="Shape 164"/>
        <p:cNvGrpSpPr/>
        <p:nvPr/>
      </p:nvGrpSpPr>
      <p:grpSpPr>
        <a:xfrm>
          <a:off x="0" y="0"/>
          <a:ext cx="0" cy="0"/>
          <a:chOff x="0" y="0"/>
          <a:chExt cx="0" cy="0"/>
        </a:xfrm>
      </p:grpSpPr>
      <p:pic>
        <p:nvPicPr>
          <p:cNvPr id="165" name="Shape 165"/>
          <p:cNvPicPr preferRelativeResize="0"/>
          <p:nvPr/>
        </p:nvPicPr>
        <p:blipFill rotWithShape="1">
          <a:blip r:embed="rId3">
            <a:alphaModFix/>
          </a:blip>
          <a:srcRect b="15752" l="0" r="22203" t="2541"/>
          <a:stretch/>
        </p:blipFill>
        <p:spPr>
          <a:xfrm>
            <a:off x="892275" y="376500"/>
            <a:ext cx="7238448" cy="4276149"/>
          </a:xfrm>
          <a:prstGeom prst="rect">
            <a:avLst/>
          </a:prstGeom>
          <a:noFill/>
          <a:ln>
            <a:noFill/>
          </a:ln>
          <a:effectLst>
            <a:outerShdw blurRad="28575" rotWithShape="0" algn="bl" dir="5400000" dist="9525">
              <a:srgbClr val="000000">
                <a:alpha val="50000"/>
              </a:srgbClr>
            </a:outerShdw>
          </a:effectLst>
        </p:spPr>
      </p:pic>
      <p:sp>
        <p:nvSpPr>
          <p:cNvPr id="166" name="Shape 166"/>
          <p:cNvSpPr/>
          <p:nvPr/>
        </p:nvSpPr>
        <p:spPr>
          <a:xfrm>
            <a:off x="1411950" y="490825"/>
            <a:ext cx="2037300" cy="322800"/>
          </a:xfrm>
          <a:prstGeom prst="rect">
            <a:avLst/>
          </a:prstGeom>
          <a:noFill/>
          <a:ln cap="flat" cmpd="sng" w="2857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67" name="Shape 167"/>
          <p:cNvSpPr/>
          <p:nvPr/>
        </p:nvSpPr>
        <p:spPr>
          <a:xfrm>
            <a:off x="2660275" y="2410350"/>
            <a:ext cx="3760800" cy="460500"/>
          </a:xfrm>
          <a:prstGeom prst="rect">
            <a:avLst/>
          </a:prstGeom>
          <a:noFill/>
          <a:ln cap="flat" cmpd="sng" w="2857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1" name="Shape 171"/>
        <p:cNvGrpSpPr/>
        <p:nvPr/>
      </p:nvGrpSpPr>
      <p:grpSpPr>
        <a:xfrm>
          <a:off x="0" y="0"/>
          <a:ext cx="0" cy="0"/>
          <a:chOff x="0" y="0"/>
          <a:chExt cx="0" cy="0"/>
        </a:xfrm>
      </p:grpSpPr>
      <p:pic>
        <p:nvPicPr>
          <p:cNvPr id="172" name="Shape 172"/>
          <p:cNvPicPr preferRelativeResize="0"/>
          <p:nvPr/>
        </p:nvPicPr>
        <p:blipFill rotWithShape="1">
          <a:blip r:embed="rId3">
            <a:alphaModFix/>
          </a:blip>
          <a:srcRect b="0" l="0" r="50497" t="50903"/>
          <a:stretch/>
        </p:blipFill>
        <p:spPr>
          <a:xfrm>
            <a:off x="876025" y="478500"/>
            <a:ext cx="7504075" cy="4186501"/>
          </a:xfrm>
          <a:prstGeom prst="rect">
            <a:avLst/>
          </a:prstGeom>
          <a:noFill/>
          <a:ln>
            <a:noFill/>
          </a:ln>
        </p:spPr>
      </p:pic>
      <p:sp>
        <p:nvSpPr>
          <p:cNvPr id="173" name="Shape 173"/>
          <p:cNvSpPr/>
          <p:nvPr/>
        </p:nvSpPr>
        <p:spPr>
          <a:xfrm>
            <a:off x="2057425" y="2689375"/>
            <a:ext cx="2037300" cy="3228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7" name="Shape 177"/>
        <p:cNvGrpSpPr/>
        <p:nvPr/>
      </p:nvGrpSpPr>
      <p:grpSpPr>
        <a:xfrm>
          <a:off x="0" y="0"/>
          <a:ext cx="0" cy="0"/>
          <a:chOff x="0" y="0"/>
          <a:chExt cx="0" cy="0"/>
        </a:xfrm>
      </p:grpSpPr>
      <p:sp>
        <p:nvSpPr>
          <p:cNvPr id="178" name="Shape 178"/>
          <p:cNvSpPr/>
          <p:nvPr/>
        </p:nvSpPr>
        <p:spPr>
          <a:xfrm>
            <a:off x="2958075" y="1613375"/>
            <a:ext cx="4406100" cy="544500"/>
          </a:xfrm>
          <a:prstGeom prst="rect">
            <a:avLst/>
          </a:prstGeom>
          <a:noFill/>
          <a:ln cap="flat" cmpd="sng" w="2857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pic>
        <p:nvPicPr>
          <p:cNvPr id="179" name="Shape 179"/>
          <p:cNvPicPr preferRelativeResize="0"/>
          <p:nvPr/>
        </p:nvPicPr>
        <p:blipFill rotWithShape="1">
          <a:blip r:embed="rId3">
            <a:alphaModFix/>
          </a:blip>
          <a:srcRect b="0" l="0" r="9428" t="0"/>
          <a:stretch/>
        </p:blipFill>
        <p:spPr>
          <a:xfrm>
            <a:off x="359500" y="460900"/>
            <a:ext cx="8281574" cy="4080550"/>
          </a:xfrm>
          <a:prstGeom prst="rect">
            <a:avLst/>
          </a:prstGeom>
          <a:noFill/>
          <a:ln>
            <a:noFill/>
          </a:ln>
        </p:spPr>
      </p:pic>
      <p:sp>
        <p:nvSpPr>
          <p:cNvPr id="180" name="Shape 180"/>
          <p:cNvSpPr/>
          <p:nvPr/>
        </p:nvSpPr>
        <p:spPr>
          <a:xfrm>
            <a:off x="1417500" y="797425"/>
            <a:ext cx="2817300" cy="544500"/>
          </a:xfrm>
          <a:prstGeom prst="rect">
            <a:avLst/>
          </a:prstGeom>
          <a:noFill/>
          <a:ln cap="flat" cmpd="sng" w="2857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4" name="Shape 184"/>
        <p:cNvGrpSpPr/>
        <p:nvPr/>
      </p:nvGrpSpPr>
      <p:grpSpPr>
        <a:xfrm>
          <a:off x="0" y="0"/>
          <a:ext cx="0" cy="0"/>
          <a:chOff x="0" y="0"/>
          <a:chExt cx="0" cy="0"/>
        </a:xfrm>
      </p:grpSpPr>
      <p:pic>
        <p:nvPicPr>
          <p:cNvPr id="185" name="Shape 185"/>
          <p:cNvPicPr preferRelativeResize="0"/>
          <p:nvPr/>
        </p:nvPicPr>
        <p:blipFill>
          <a:blip r:embed="rId3">
            <a:alphaModFix/>
          </a:blip>
          <a:stretch>
            <a:fillRect/>
          </a:stretch>
        </p:blipFill>
        <p:spPr>
          <a:xfrm>
            <a:off x="304800" y="228600"/>
            <a:ext cx="7869624" cy="4529950"/>
          </a:xfrm>
          <a:prstGeom prst="rect">
            <a:avLst/>
          </a:prstGeom>
          <a:noFill/>
          <a:ln>
            <a:noFill/>
          </a:ln>
        </p:spPr>
      </p:pic>
      <p:sp>
        <p:nvSpPr>
          <p:cNvPr id="186" name="Shape 186"/>
          <p:cNvSpPr/>
          <p:nvPr/>
        </p:nvSpPr>
        <p:spPr>
          <a:xfrm>
            <a:off x="939600" y="2613753"/>
            <a:ext cx="5959500" cy="3666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0" name="Shape 190"/>
        <p:cNvGrpSpPr/>
        <p:nvPr/>
      </p:nvGrpSpPr>
      <p:grpSpPr>
        <a:xfrm>
          <a:off x="0" y="0"/>
          <a:ext cx="0" cy="0"/>
          <a:chOff x="0" y="0"/>
          <a:chExt cx="0" cy="0"/>
        </a:xfrm>
      </p:grpSpPr>
      <p:pic>
        <p:nvPicPr>
          <p:cNvPr id="191" name="Shape 191"/>
          <p:cNvPicPr preferRelativeResize="0"/>
          <p:nvPr/>
        </p:nvPicPr>
        <p:blipFill rotWithShape="1">
          <a:blip r:embed="rId3">
            <a:alphaModFix/>
          </a:blip>
          <a:srcRect b="36868" l="0" r="17204" t="0"/>
          <a:stretch/>
        </p:blipFill>
        <p:spPr>
          <a:xfrm>
            <a:off x="499775" y="571525"/>
            <a:ext cx="8157101" cy="3498474"/>
          </a:xfrm>
          <a:prstGeom prst="rect">
            <a:avLst/>
          </a:prstGeom>
          <a:noFill/>
          <a:ln>
            <a:noFill/>
          </a:ln>
        </p:spPr>
      </p:pic>
      <p:pic>
        <p:nvPicPr>
          <p:cNvPr id="192" name="Shape 192"/>
          <p:cNvPicPr preferRelativeResize="0"/>
          <p:nvPr/>
        </p:nvPicPr>
        <p:blipFill rotWithShape="1">
          <a:blip r:embed="rId4">
            <a:alphaModFix/>
          </a:blip>
          <a:srcRect b="0" l="0" r="10793" t="0"/>
          <a:stretch/>
        </p:blipFill>
        <p:spPr>
          <a:xfrm>
            <a:off x="499775" y="571525"/>
            <a:ext cx="8157101" cy="3925425"/>
          </a:xfrm>
          <a:prstGeom prst="rect">
            <a:avLst/>
          </a:prstGeom>
          <a:noFill/>
          <a:ln>
            <a:noFill/>
          </a:ln>
        </p:spPr>
      </p:pic>
      <p:sp>
        <p:nvSpPr>
          <p:cNvPr id="193" name="Shape 193"/>
          <p:cNvSpPr txBox="1"/>
          <p:nvPr/>
        </p:nvSpPr>
        <p:spPr>
          <a:xfrm>
            <a:off x="0" y="0"/>
            <a:ext cx="3000000" cy="30000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a:t>￼</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7" name="Shape 197"/>
        <p:cNvGrpSpPr/>
        <p:nvPr/>
      </p:nvGrpSpPr>
      <p:grpSpPr>
        <a:xfrm>
          <a:off x="0" y="0"/>
          <a:ext cx="0" cy="0"/>
          <a:chOff x="0" y="0"/>
          <a:chExt cx="0" cy="0"/>
        </a:xfrm>
      </p:grpSpPr>
      <p:pic>
        <p:nvPicPr>
          <p:cNvPr id="198" name="Shape 198"/>
          <p:cNvPicPr preferRelativeResize="0"/>
          <p:nvPr/>
        </p:nvPicPr>
        <p:blipFill rotWithShape="1">
          <a:blip r:embed="rId3">
            <a:alphaModFix/>
          </a:blip>
          <a:srcRect b="22416" l="0" r="12510" t="2688"/>
          <a:stretch/>
        </p:blipFill>
        <p:spPr>
          <a:xfrm>
            <a:off x="275675" y="437950"/>
            <a:ext cx="8592648" cy="4137674"/>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2" name="Shape 202"/>
        <p:cNvGrpSpPr/>
        <p:nvPr/>
      </p:nvGrpSpPr>
      <p:grpSpPr>
        <a:xfrm>
          <a:off x="0" y="0"/>
          <a:ext cx="0" cy="0"/>
          <a:chOff x="0" y="0"/>
          <a:chExt cx="0" cy="0"/>
        </a:xfrm>
      </p:grpSpPr>
      <p:sp>
        <p:nvSpPr>
          <p:cNvPr id="203" name="Shape 20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W</a:t>
            </a:r>
            <a:r>
              <a:rPr lang="en"/>
              <a:t>all Of XSSheep</a:t>
            </a:r>
            <a:endParaRPr/>
          </a:p>
        </p:txBody>
      </p:sp>
      <p:sp>
        <p:nvSpPr>
          <p:cNvPr id="204" name="Shape 20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298450" lvl="0" marL="457200" rtl="0">
              <a:spcBef>
                <a:spcPts val="0"/>
              </a:spcBef>
              <a:spcAft>
                <a:spcPts val="0"/>
              </a:spcAft>
              <a:buSzPts val="1100"/>
              <a:buChar char="●"/>
            </a:pPr>
            <a:r>
              <a:rPr lang="en" sz="1100" u="sng">
                <a:solidFill>
                  <a:schemeClr val="hlink"/>
                </a:solidFill>
                <a:hlinkClick r:id="rId3"/>
              </a:rPr>
              <a:t>http://www.ms.gov.br/</a:t>
            </a:r>
            <a:endParaRPr sz="1100"/>
          </a:p>
          <a:p>
            <a:pPr indent="-298450" lvl="0" marL="457200" rtl="0">
              <a:spcBef>
                <a:spcPts val="0"/>
              </a:spcBef>
              <a:spcAft>
                <a:spcPts val="0"/>
              </a:spcAft>
              <a:buSzPts val="1100"/>
              <a:buChar char="●"/>
            </a:pPr>
            <a:r>
              <a:rPr lang="en" sz="1100" u="sng">
                <a:solidFill>
                  <a:schemeClr val="accent5"/>
                </a:solidFill>
                <a:hlinkClick r:id="rId4"/>
              </a:rPr>
              <a:t>https://www.fadergs.edu.br/busca/item:minhapesquisa</a:t>
            </a:r>
            <a:endParaRPr sz="1100"/>
          </a:p>
          <a:p>
            <a:pPr indent="-298450" lvl="0" marL="457200" rtl="0">
              <a:spcBef>
                <a:spcPts val="0"/>
              </a:spcBef>
              <a:spcAft>
                <a:spcPts val="0"/>
              </a:spcAft>
              <a:buSzPts val="1100"/>
              <a:buChar char="●"/>
            </a:pPr>
            <a:r>
              <a:rPr lang="en" sz="1100" u="sng">
                <a:solidFill>
                  <a:schemeClr val="hlink"/>
                </a:solidFill>
                <a:hlinkClick r:id="rId5"/>
              </a:rPr>
              <a:t>http://agenciadenoticias.salvador.ba.gov.br/index.php/en/component/finder/search?q=minhapesquisa&amp;t[]=&amp;Itemid=136</a:t>
            </a:r>
            <a:endParaRPr sz="1100"/>
          </a:p>
          <a:p>
            <a:pPr indent="-298450" lvl="0" marL="457200" rtl="0">
              <a:spcBef>
                <a:spcPts val="0"/>
              </a:spcBef>
              <a:spcAft>
                <a:spcPts val="0"/>
              </a:spcAft>
              <a:buSzPts val="1100"/>
              <a:buChar char="●"/>
            </a:pPr>
            <a:r>
              <a:rPr lang="en" sz="1100" u="sng">
                <a:solidFill>
                  <a:schemeClr val="hlink"/>
                </a:solidFill>
                <a:hlinkClick r:id="rId6"/>
              </a:rPr>
              <a:t>http://www.rondonia.ro.gov.br/?s=minhapesquisa&amp;e=portal</a:t>
            </a:r>
            <a:endParaRPr sz="1100"/>
          </a:p>
          <a:p>
            <a:pPr indent="-298450" lvl="0" marL="457200" rtl="0">
              <a:spcBef>
                <a:spcPts val="0"/>
              </a:spcBef>
              <a:spcAft>
                <a:spcPts val="0"/>
              </a:spcAft>
              <a:buSzPts val="1100"/>
              <a:buChar char="●"/>
            </a:pPr>
            <a:r>
              <a:rPr lang="en" sz="1100" u="sng">
                <a:solidFill>
                  <a:schemeClr val="hlink"/>
                </a:solidFill>
                <a:hlinkClick r:id="rId7"/>
              </a:rPr>
              <a:t>http://www.fapeam.am.gov.br/?s=%22+style=minhapesquisa&amp;ano_busca=&amp;search_tags=on</a:t>
            </a:r>
            <a:endParaRPr sz="1100"/>
          </a:p>
          <a:p>
            <a:pPr indent="-298450" lvl="0" marL="457200" rtl="0">
              <a:spcBef>
                <a:spcPts val="0"/>
              </a:spcBef>
              <a:spcAft>
                <a:spcPts val="0"/>
              </a:spcAft>
              <a:buSzPts val="1100"/>
              <a:buChar char="●"/>
            </a:pPr>
            <a:r>
              <a:rPr lang="en" sz="1100" u="sng">
                <a:solidFill>
                  <a:schemeClr val="hlink"/>
                </a:solidFill>
                <a:hlinkClick r:id="rId8"/>
              </a:rPr>
              <a:t>http://www.portaldoservidor.sc.gov.br/busca?query=minhapesquisa&amp;ordem=mais_recente&amp;pesquisar_em=portal&amp;pesquisar_por=qualquer</a:t>
            </a:r>
            <a:endParaRPr sz="1100"/>
          </a:p>
          <a:p>
            <a:pPr indent="-298450" lvl="0" marL="457200" rtl="0">
              <a:spcBef>
                <a:spcPts val="0"/>
              </a:spcBef>
              <a:spcAft>
                <a:spcPts val="0"/>
              </a:spcAft>
              <a:buSzPts val="1100"/>
              <a:buChar char="●"/>
            </a:pPr>
            <a:r>
              <a:rPr lang="en" sz="1100" u="sng">
                <a:solidFill>
                  <a:schemeClr val="hlink"/>
                </a:solidFill>
                <a:hlinkClick r:id="rId9"/>
              </a:rPr>
              <a:t>http://www.macae.rj.gov.br/noticias/</a:t>
            </a:r>
            <a:endParaRPr sz="1100"/>
          </a:p>
          <a:p>
            <a:pPr indent="-298450" lvl="0" marL="457200" rtl="0">
              <a:spcBef>
                <a:spcPts val="0"/>
              </a:spcBef>
              <a:spcAft>
                <a:spcPts val="0"/>
              </a:spcAft>
              <a:buSzPts val="1100"/>
              <a:buChar char="●"/>
            </a:pPr>
            <a:r>
              <a:rPr lang="en" sz="1100" u="sng">
                <a:solidFill>
                  <a:schemeClr val="hlink"/>
                </a:solidFill>
                <a:hlinkClick r:id="rId10"/>
              </a:rPr>
              <a:t>http://bndigital.bn.gov.br/acervodigital</a:t>
            </a:r>
            <a:endParaRPr sz="1100"/>
          </a:p>
          <a:p>
            <a:pPr indent="-298450" lvl="0" marL="457200" rtl="0">
              <a:spcBef>
                <a:spcPts val="0"/>
              </a:spcBef>
              <a:spcAft>
                <a:spcPts val="0"/>
              </a:spcAft>
              <a:buSzPts val="1100"/>
              <a:buChar char="●"/>
            </a:pPr>
            <a:r>
              <a:rPr lang="en" sz="1100" u="sng">
                <a:solidFill>
                  <a:schemeClr val="hlink"/>
                </a:solidFill>
                <a:hlinkClick r:id="rId11"/>
              </a:rPr>
              <a:t>www.cnj.jus.br/busca?termo=minhapesquisa</a:t>
            </a:r>
            <a:endParaRPr sz="1100"/>
          </a:p>
          <a:p>
            <a:pPr indent="-298450" lvl="0" marL="457200" rtl="0">
              <a:spcBef>
                <a:spcPts val="0"/>
              </a:spcBef>
              <a:spcAft>
                <a:spcPts val="0"/>
              </a:spcAft>
              <a:buSzPts val="1100"/>
              <a:buChar char="●"/>
            </a:pPr>
            <a:r>
              <a:rPr lang="en" sz="1100" u="sng">
                <a:solidFill>
                  <a:schemeClr val="hlink"/>
                </a:solidFill>
                <a:hlinkClick r:id="rId12"/>
              </a:rPr>
              <a:t>http://www.cofen.gov.br/index.php?s=minhapesquisa</a:t>
            </a:r>
            <a:endParaRPr sz="1100"/>
          </a:p>
          <a:p>
            <a:pPr indent="-298450" lvl="0" marL="457200" rtl="0">
              <a:spcBef>
                <a:spcPts val="0"/>
              </a:spcBef>
              <a:spcAft>
                <a:spcPts val="0"/>
              </a:spcAft>
              <a:buSzPts val="1100"/>
              <a:buChar char="●"/>
            </a:pPr>
            <a:r>
              <a:rPr lang="en" sz="1100" u="sng">
                <a:solidFill>
                  <a:schemeClr val="hlink"/>
                </a:solidFill>
                <a:hlinkClick r:id="rId13"/>
              </a:rPr>
              <a:t>www.unilasalle.edu.br/canoas/search/?keyword=minhapesquisa</a:t>
            </a:r>
            <a:endParaRPr sz="1100"/>
          </a:p>
          <a:p>
            <a:pPr indent="-298450" lvl="0" marL="457200" rtl="0">
              <a:spcBef>
                <a:spcPts val="0"/>
              </a:spcBef>
              <a:spcAft>
                <a:spcPts val="0"/>
              </a:spcAft>
              <a:buSzPts val="1100"/>
              <a:buChar char="●"/>
            </a:pPr>
            <a:r>
              <a:rPr lang="en" sz="1100" u="sng">
                <a:solidFill>
                  <a:schemeClr val="hlink"/>
                </a:solidFill>
                <a:hlinkClick r:id="rId14"/>
              </a:rPr>
              <a:t>https://www.unochapeco.edu.br/busca/conteudo/minhapesquisa</a:t>
            </a:r>
            <a:endParaRPr sz="1100"/>
          </a:p>
          <a:p>
            <a:pPr indent="-298450" lvl="0" marL="457200" rtl="0">
              <a:spcBef>
                <a:spcPts val="0"/>
              </a:spcBef>
              <a:spcAft>
                <a:spcPts val="0"/>
              </a:spcAft>
              <a:buSzPts val="1100"/>
              <a:buChar char="●"/>
            </a:pPr>
            <a:r>
              <a:rPr lang="en" sz="1100" u="sng">
                <a:solidFill>
                  <a:schemeClr val="hlink"/>
                </a:solidFill>
                <a:hlinkClick r:id="rId15"/>
              </a:rPr>
              <a:t>http://www.fae.edu/busca/?q=minhapesquisa</a:t>
            </a:r>
            <a:endParaRPr sz="1100"/>
          </a:p>
          <a:p>
            <a:pPr indent="-298450" lvl="0" marL="457200" rtl="0">
              <a:spcBef>
                <a:spcPts val="0"/>
              </a:spcBef>
              <a:spcAft>
                <a:spcPts val="0"/>
              </a:spcAft>
              <a:buSzPts val="1100"/>
              <a:buChar char="●"/>
            </a:pPr>
            <a:r>
              <a:rPr lang="en" sz="1100" u="sng">
                <a:solidFill>
                  <a:schemeClr val="hlink"/>
                </a:solidFill>
                <a:hlinkClick r:id="rId16"/>
              </a:rPr>
              <a:t>http://www.faceli.edu.br/busca/?q=minhabusca</a:t>
            </a:r>
            <a:endParaRPr sz="1100"/>
          </a:p>
          <a:p>
            <a:pPr indent="-298450" lvl="0" marL="457200" rtl="0">
              <a:spcBef>
                <a:spcPts val="0"/>
              </a:spcBef>
              <a:spcAft>
                <a:spcPts val="0"/>
              </a:spcAft>
              <a:buSzPts val="1100"/>
              <a:buChar char="●"/>
            </a:pPr>
            <a:r>
              <a:rPr lang="en" sz="1100"/>
              <a:t> </a:t>
            </a:r>
            <a:r>
              <a:rPr lang="en" sz="1100" u="sng">
                <a:solidFill>
                  <a:schemeClr val="hlink"/>
                </a:solidFill>
                <a:hlinkClick r:id="rId17"/>
              </a:rPr>
              <a:t>https://www.uniritter.edu.br/busca/item:minhabusca</a:t>
            </a:r>
            <a:endParaRPr sz="1100"/>
          </a:p>
          <a:p>
            <a:pPr indent="-298450" lvl="0" marL="457200" rtl="0">
              <a:spcBef>
                <a:spcPts val="0"/>
              </a:spcBef>
              <a:spcAft>
                <a:spcPts val="0"/>
              </a:spcAft>
              <a:buSzPts val="1100"/>
              <a:buChar char="●"/>
            </a:pPr>
            <a:r>
              <a:rPr lang="en" sz="1100" u="sng">
                <a:solidFill>
                  <a:schemeClr val="hlink"/>
                </a:solidFill>
                <a:hlinkClick r:id="rId18"/>
              </a:rPr>
              <a:t>http://www.manaus.am.gov.br/?s=minhabusca</a:t>
            </a:r>
            <a:endParaRPr sz="1100"/>
          </a:p>
          <a:p>
            <a:pPr indent="-298450" lvl="0" marL="457200" rtl="0">
              <a:spcBef>
                <a:spcPts val="0"/>
              </a:spcBef>
              <a:spcAft>
                <a:spcPts val="0"/>
              </a:spcAft>
              <a:buSzPts val="1100"/>
              <a:buChar char="●"/>
            </a:pPr>
            <a:r>
              <a:rPr lang="en" sz="1100" u="sng">
                <a:solidFill>
                  <a:schemeClr val="hlink"/>
                </a:solidFill>
                <a:hlinkClick r:id="rId19"/>
              </a:rPr>
              <a:t>http://www.pmf.sc.gov.br/servicos/index.php?pagina=servbusca</a:t>
            </a:r>
            <a:endParaRPr sz="1100"/>
          </a:p>
          <a:p>
            <a:pPr indent="0" lvl="0" marL="0" rtl="0">
              <a:spcBef>
                <a:spcPts val="1600"/>
              </a:spcBef>
              <a:spcAft>
                <a:spcPts val="0"/>
              </a:spcAft>
              <a:buNone/>
            </a:pPr>
            <a:r>
              <a:t/>
            </a:r>
            <a:endParaRPr sz="1100"/>
          </a:p>
          <a:p>
            <a:pPr indent="0" lvl="0" marL="0" rtl="0">
              <a:spcBef>
                <a:spcPts val="1600"/>
              </a:spcBef>
              <a:spcAft>
                <a:spcPts val="0"/>
              </a:spcAft>
              <a:buNone/>
            </a:pPr>
            <a:r>
              <a:t/>
            </a:r>
            <a:endParaRPr sz="1100"/>
          </a:p>
          <a:p>
            <a:pPr indent="0" lvl="0" marL="0">
              <a:spcBef>
                <a:spcPts val="1600"/>
              </a:spcBef>
              <a:spcAft>
                <a:spcPts val="1600"/>
              </a:spcAft>
              <a:buNone/>
            </a:pPr>
            <a:r>
              <a:t/>
            </a:r>
            <a:endParaRPr sz="11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8" name="Shape 208"/>
        <p:cNvGrpSpPr/>
        <p:nvPr/>
      </p:nvGrpSpPr>
      <p:grpSpPr>
        <a:xfrm>
          <a:off x="0" y="0"/>
          <a:ext cx="0" cy="0"/>
          <a:chOff x="0" y="0"/>
          <a:chExt cx="0" cy="0"/>
        </a:xfrm>
      </p:grpSpPr>
      <p:sp>
        <p:nvSpPr>
          <p:cNvPr id="209" name="Shape 209"/>
          <p:cNvSpPr txBox="1"/>
          <p:nvPr>
            <p:ph type="title"/>
          </p:nvPr>
        </p:nvSpPr>
        <p:spPr>
          <a:xfrm>
            <a:off x="265500" y="1205825"/>
            <a:ext cx="4045200" cy="15096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Stored</a:t>
            </a:r>
            <a:r>
              <a:rPr lang="en"/>
              <a:t> XSS</a:t>
            </a:r>
            <a:endParaRPr/>
          </a:p>
        </p:txBody>
      </p:sp>
      <p:sp>
        <p:nvSpPr>
          <p:cNvPr id="210" name="Shape 210"/>
          <p:cNvSpPr txBox="1"/>
          <p:nvPr>
            <p:ph idx="1" type="subTitle"/>
          </p:nvPr>
        </p:nvSpPr>
        <p:spPr>
          <a:xfrm>
            <a:off x="265500" y="2769001"/>
            <a:ext cx="4045200" cy="13455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Dessa vez o código está armazenado no servidor e pode ser acessado de qualquer lugar</a:t>
            </a:r>
            <a:endParaRPr/>
          </a:p>
        </p:txBody>
      </p:sp>
      <p:sp>
        <p:nvSpPr>
          <p:cNvPr id="211" name="Shape 211"/>
          <p:cNvSpPr txBox="1"/>
          <p:nvPr/>
        </p:nvSpPr>
        <p:spPr>
          <a:xfrm>
            <a:off x="265500" y="4495425"/>
            <a:ext cx="4045200" cy="450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a:solidFill>
                  <a:schemeClr val="accent3"/>
                </a:solidFill>
              </a:rPr>
              <a:t>Geralmente usado para fazer worms</a:t>
            </a:r>
            <a:endParaRPr i="1">
              <a:solidFill>
                <a:schemeClr val="accent3"/>
              </a:solidFill>
            </a:endParaRPr>
          </a:p>
        </p:txBody>
      </p:sp>
      <p:sp>
        <p:nvSpPr>
          <p:cNvPr id="212" name="Shape 212"/>
          <p:cNvSpPr/>
          <p:nvPr/>
        </p:nvSpPr>
        <p:spPr>
          <a:xfrm>
            <a:off x="4750219" y="1242879"/>
            <a:ext cx="4203000" cy="2772000"/>
          </a:xfrm>
          <a:prstGeom prst="rect">
            <a:avLst/>
          </a:prstGeom>
          <a:solidFill>
            <a:srgbClr val="FFFFFF"/>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pic>
        <p:nvPicPr>
          <p:cNvPr id="213" name="Shape 213"/>
          <p:cNvPicPr preferRelativeResize="0"/>
          <p:nvPr/>
        </p:nvPicPr>
        <p:blipFill>
          <a:blip r:embed="rId3">
            <a:alphaModFix/>
          </a:blip>
          <a:stretch>
            <a:fillRect/>
          </a:stretch>
        </p:blipFill>
        <p:spPr>
          <a:xfrm>
            <a:off x="4745475" y="1241674"/>
            <a:ext cx="4212499" cy="277449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7" name="Shape 217"/>
        <p:cNvGrpSpPr/>
        <p:nvPr/>
      </p:nvGrpSpPr>
      <p:grpSpPr>
        <a:xfrm>
          <a:off x="0" y="0"/>
          <a:ext cx="0" cy="0"/>
          <a:chOff x="0" y="0"/>
          <a:chExt cx="0" cy="0"/>
        </a:xfrm>
      </p:grpSpPr>
      <p:pic>
        <p:nvPicPr>
          <p:cNvPr id="218" name="Shape 218"/>
          <p:cNvPicPr preferRelativeResize="0"/>
          <p:nvPr/>
        </p:nvPicPr>
        <p:blipFill rotWithShape="1">
          <a:blip r:embed="rId3">
            <a:alphaModFix/>
          </a:blip>
          <a:srcRect b="36868" l="0" r="17204" t="0"/>
          <a:stretch/>
        </p:blipFill>
        <p:spPr>
          <a:xfrm>
            <a:off x="499775" y="571525"/>
            <a:ext cx="8157101" cy="3498474"/>
          </a:xfrm>
          <a:prstGeom prst="rect">
            <a:avLst/>
          </a:prstGeom>
          <a:noFill/>
          <a:ln>
            <a:noFill/>
          </a:ln>
        </p:spPr>
      </p:pic>
      <p:pic>
        <p:nvPicPr>
          <p:cNvPr id="219" name="Shape 219"/>
          <p:cNvPicPr preferRelativeResize="0"/>
          <p:nvPr/>
        </p:nvPicPr>
        <p:blipFill rotWithShape="1">
          <a:blip r:embed="rId4">
            <a:alphaModFix/>
          </a:blip>
          <a:srcRect b="0" l="0" r="10793" t="0"/>
          <a:stretch/>
        </p:blipFill>
        <p:spPr>
          <a:xfrm>
            <a:off x="499775" y="571525"/>
            <a:ext cx="8157101" cy="3925425"/>
          </a:xfrm>
          <a:prstGeom prst="rect">
            <a:avLst/>
          </a:prstGeom>
          <a:noFill/>
          <a:ln>
            <a:noFill/>
          </a:ln>
        </p:spPr>
      </p:pic>
      <p:sp>
        <p:nvSpPr>
          <p:cNvPr id="220" name="Shape 220"/>
          <p:cNvSpPr txBox="1"/>
          <p:nvPr/>
        </p:nvSpPr>
        <p:spPr>
          <a:xfrm>
            <a:off x="0" y="0"/>
            <a:ext cx="3000000" cy="30000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a:t>￼</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4" name="Shape 224"/>
        <p:cNvGrpSpPr/>
        <p:nvPr/>
      </p:nvGrpSpPr>
      <p:grpSpPr>
        <a:xfrm>
          <a:off x="0" y="0"/>
          <a:ext cx="0" cy="0"/>
          <a:chOff x="0" y="0"/>
          <a:chExt cx="0" cy="0"/>
        </a:xfrm>
      </p:grpSpPr>
      <p:sp>
        <p:nvSpPr>
          <p:cNvPr id="225" name="Shape 225"/>
          <p:cNvSpPr txBox="1"/>
          <p:nvPr>
            <p:ph type="title"/>
          </p:nvPr>
        </p:nvSpPr>
        <p:spPr>
          <a:xfrm>
            <a:off x="265500" y="1205825"/>
            <a:ext cx="4045200" cy="15096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Stored XSS</a:t>
            </a:r>
            <a:endParaRPr/>
          </a:p>
        </p:txBody>
      </p:sp>
      <p:sp>
        <p:nvSpPr>
          <p:cNvPr id="226" name="Shape 226"/>
          <p:cNvSpPr txBox="1"/>
          <p:nvPr>
            <p:ph idx="1" type="subTitle"/>
          </p:nvPr>
        </p:nvSpPr>
        <p:spPr>
          <a:xfrm>
            <a:off x="265500" y="2769001"/>
            <a:ext cx="4045200" cy="13455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Dessa vez o código está armazenado no servidor e pode ser acessado de qualquer lugar</a:t>
            </a:r>
            <a:endParaRPr/>
          </a:p>
        </p:txBody>
      </p:sp>
      <p:sp>
        <p:nvSpPr>
          <p:cNvPr id="227" name="Shape 227"/>
          <p:cNvSpPr txBox="1"/>
          <p:nvPr/>
        </p:nvSpPr>
        <p:spPr>
          <a:xfrm>
            <a:off x="265500" y="4495425"/>
            <a:ext cx="4045200" cy="450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a:solidFill>
                  <a:schemeClr val="accent3"/>
                </a:solidFill>
              </a:rPr>
              <a:t>Geralmente usado para fazer worms</a:t>
            </a:r>
            <a:endParaRPr i="1">
              <a:solidFill>
                <a:schemeClr val="accent3"/>
              </a:solidFill>
            </a:endParaRPr>
          </a:p>
        </p:txBody>
      </p:sp>
      <p:sp>
        <p:nvSpPr>
          <p:cNvPr id="228" name="Shape 228"/>
          <p:cNvSpPr/>
          <p:nvPr/>
        </p:nvSpPr>
        <p:spPr>
          <a:xfrm>
            <a:off x="4750219" y="1242879"/>
            <a:ext cx="4203000" cy="2772000"/>
          </a:xfrm>
          <a:prstGeom prst="rect">
            <a:avLst/>
          </a:prstGeom>
          <a:solidFill>
            <a:srgbClr val="FFFFFF"/>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pic>
        <p:nvPicPr>
          <p:cNvPr id="229" name="Shape 229"/>
          <p:cNvPicPr preferRelativeResize="0"/>
          <p:nvPr/>
        </p:nvPicPr>
        <p:blipFill>
          <a:blip r:embed="rId3">
            <a:alphaModFix/>
          </a:blip>
          <a:stretch>
            <a:fillRect/>
          </a:stretch>
        </p:blipFill>
        <p:spPr>
          <a:xfrm>
            <a:off x="4745475" y="1241674"/>
            <a:ext cx="4212499" cy="277449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 name="Shape 112"/>
        <p:cNvGrpSpPr/>
        <p:nvPr/>
      </p:nvGrpSpPr>
      <p:grpSpPr>
        <a:xfrm>
          <a:off x="0" y="0"/>
          <a:ext cx="0" cy="0"/>
          <a:chOff x="0" y="0"/>
          <a:chExt cx="0" cy="0"/>
        </a:xfrm>
      </p:grpSpPr>
      <p:sp>
        <p:nvSpPr>
          <p:cNvPr id="113" name="Shape 113"/>
          <p:cNvSpPr txBox="1"/>
          <p:nvPr>
            <p:ph type="title"/>
          </p:nvPr>
        </p:nvSpPr>
        <p:spPr>
          <a:xfrm>
            <a:off x="265500" y="1205825"/>
            <a:ext cx="4045200" cy="15096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Garoa Hacker Clube</a:t>
            </a:r>
            <a:endParaRPr/>
          </a:p>
        </p:txBody>
      </p:sp>
      <p:sp>
        <p:nvSpPr>
          <p:cNvPr id="114" name="Shape 114"/>
          <p:cNvSpPr txBox="1"/>
          <p:nvPr>
            <p:ph idx="1" type="subTitle"/>
          </p:nvPr>
        </p:nvSpPr>
        <p:spPr>
          <a:xfrm>
            <a:off x="265500" y="2769001"/>
            <a:ext cx="4045200" cy="13455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garoa.net.br</a:t>
            </a:r>
            <a:endParaRPr/>
          </a:p>
        </p:txBody>
      </p:sp>
      <p:pic>
        <p:nvPicPr>
          <p:cNvPr id="115" name="Shape 115"/>
          <p:cNvPicPr preferRelativeResize="0"/>
          <p:nvPr/>
        </p:nvPicPr>
        <p:blipFill rotWithShape="1">
          <a:blip r:embed="rId3">
            <a:alphaModFix/>
          </a:blip>
          <a:srcRect b="1224" l="37155" r="18998" t="0"/>
          <a:stretch/>
        </p:blipFill>
        <p:spPr>
          <a:xfrm>
            <a:off x="4572000" y="0"/>
            <a:ext cx="4572000" cy="5143500"/>
          </a:xfrm>
          <a:prstGeom prst="rect">
            <a:avLst/>
          </a:prstGeom>
          <a:noFill/>
          <a:ln>
            <a:noFill/>
          </a:ln>
        </p:spPr>
      </p:pic>
      <p:pic>
        <p:nvPicPr>
          <p:cNvPr id="116" name="Shape 116"/>
          <p:cNvPicPr preferRelativeResize="0"/>
          <p:nvPr/>
        </p:nvPicPr>
        <p:blipFill rotWithShape="1">
          <a:blip r:embed="rId4">
            <a:alphaModFix/>
          </a:blip>
          <a:srcRect b="0" l="16666" r="16666" t="0"/>
          <a:stretch/>
        </p:blipFill>
        <p:spPr>
          <a:xfrm>
            <a:off x="4572000" y="0"/>
            <a:ext cx="4571999" cy="51435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3" name="Shape 233"/>
        <p:cNvGrpSpPr/>
        <p:nvPr/>
      </p:nvGrpSpPr>
      <p:grpSpPr>
        <a:xfrm>
          <a:off x="0" y="0"/>
          <a:ext cx="0" cy="0"/>
          <a:chOff x="0" y="0"/>
          <a:chExt cx="0" cy="0"/>
        </a:xfrm>
      </p:grpSpPr>
      <p:pic>
        <p:nvPicPr>
          <p:cNvPr id="234" name="Shape 234"/>
          <p:cNvPicPr preferRelativeResize="0"/>
          <p:nvPr/>
        </p:nvPicPr>
        <p:blipFill>
          <a:blip r:embed="rId3">
            <a:alphaModFix/>
          </a:blip>
          <a:stretch>
            <a:fillRect/>
          </a:stretch>
        </p:blipFill>
        <p:spPr>
          <a:xfrm>
            <a:off x="1432850" y="377625"/>
            <a:ext cx="6048176" cy="4388225"/>
          </a:xfrm>
          <a:prstGeom prst="rect">
            <a:avLst/>
          </a:prstGeom>
          <a:noFill/>
          <a:ln>
            <a:noFill/>
          </a:ln>
        </p:spPr>
      </p:pic>
      <p:sp>
        <p:nvSpPr>
          <p:cNvPr id="235" name="Shape 235"/>
          <p:cNvSpPr/>
          <p:nvPr/>
        </p:nvSpPr>
        <p:spPr>
          <a:xfrm>
            <a:off x="1946481" y="2575495"/>
            <a:ext cx="3783600" cy="559200"/>
          </a:xfrm>
          <a:prstGeom prst="rect">
            <a:avLst/>
          </a:prstGeom>
          <a:noFill/>
          <a:ln cap="flat" cmpd="sng" w="2857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9" name="Shape 239"/>
        <p:cNvGrpSpPr/>
        <p:nvPr/>
      </p:nvGrpSpPr>
      <p:grpSpPr>
        <a:xfrm>
          <a:off x="0" y="0"/>
          <a:ext cx="0" cy="0"/>
          <a:chOff x="0" y="0"/>
          <a:chExt cx="0" cy="0"/>
        </a:xfrm>
      </p:grpSpPr>
      <p:pic>
        <p:nvPicPr>
          <p:cNvPr id="240" name="Shape 240"/>
          <p:cNvPicPr preferRelativeResize="0"/>
          <p:nvPr/>
        </p:nvPicPr>
        <p:blipFill>
          <a:blip r:embed="rId3">
            <a:alphaModFix/>
          </a:blip>
          <a:stretch>
            <a:fillRect/>
          </a:stretch>
        </p:blipFill>
        <p:spPr>
          <a:xfrm>
            <a:off x="1025100" y="251750"/>
            <a:ext cx="6801276" cy="4560150"/>
          </a:xfrm>
          <a:prstGeom prst="rect">
            <a:avLst/>
          </a:prstGeom>
          <a:noFill/>
          <a:ln>
            <a:noFill/>
          </a:ln>
          <a:effectLst>
            <a:outerShdw blurRad="57150" rotWithShape="0" algn="bl" dir="5400000" dist="19050">
              <a:srgbClr val="000000">
                <a:alpha val="50000"/>
              </a:srgbClr>
            </a:outerShdw>
          </a:effectLst>
        </p:spPr>
      </p:pic>
      <p:sp>
        <p:nvSpPr>
          <p:cNvPr id="241" name="Shape 241"/>
          <p:cNvSpPr/>
          <p:nvPr/>
        </p:nvSpPr>
        <p:spPr>
          <a:xfrm>
            <a:off x="2788085" y="1856646"/>
            <a:ext cx="486000" cy="770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5" name="Shape 245"/>
        <p:cNvGrpSpPr/>
        <p:nvPr/>
      </p:nvGrpSpPr>
      <p:grpSpPr>
        <a:xfrm>
          <a:off x="0" y="0"/>
          <a:ext cx="0" cy="0"/>
          <a:chOff x="0" y="0"/>
          <a:chExt cx="0" cy="0"/>
        </a:xfrm>
      </p:grpSpPr>
      <p:sp>
        <p:nvSpPr>
          <p:cNvPr id="246" name="Shape 246"/>
          <p:cNvSpPr txBox="1"/>
          <p:nvPr>
            <p:ph type="title"/>
          </p:nvPr>
        </p:nvSpPr>
        <p:spPr>
          <a:xfrm>
            <a:off x="265500" y="1205825"/>
            <a:ext cx="4045200" cy="15096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Cookie Logger</a:t>
            </a:r>
            <a:endParaRPr/>
          </a:p>
        </p:txBody>
      </p:sp>
      <p:sp>
        <p:nvSpPr>
          <p:cNvPr id="247" name="Shape 247"/>
          <p:cNvSpPr txBox="1"/>
          <p:nvPr>
            <p:ph idx="1" type="subTitle"/>
          </p:nvPr>
        </p:nvSpPr>
        <p:spPr>
          <a:xfrm>
            <a:off x="265500" y="2769001"/>
            <a:ext cx="4045200" cy="13455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O exemplo clássico</a:t>
            </a:r>
            <a:endParaRPr/>
          </a:p>
        </p:txBody>
      </p:sp>
      <p:pic>
        <p:nvPicPr>
          <p:cNvPr id="248" name="Shape 248"/>
          <p:cNvPicPr preferRelativeResize="0"/>
          <p:nvPr/>
        </p:nvPicPr>
        <p:blipFill rotWithShape="1">
          <a:blip r:embed="rId3">
            <a:alphaModFix/>
          </a:blip>
          <a:srcRect b="1224" l="37155" r="18998" t="0"/>
          <a:stretch/>
        </p:blipFill>
        <p:spPr>
          <a:xfrm>
            <a:off x="4572000" y="0"/>
            <a:ext cx="4572000" cy="51435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2" name="Shape 252"/>
        <p:cNvGrpSpPr/>
        <p:nvPr/>
      </p:nvGrpSpPr>
      <p:grpSpPr>
        <a:xfrm>
          <a:off x="0" y="0"/>
          <a:ext cx="0" cy="0"/>
          <a:chOff x="0" y="0"/>
          <a:chExt cx="0" cy="0"/>
        </a:xfrm>
      </p:grpSpPr>
      <p:sp>
        <p:nvSpPr>
          <p:cNvPr id="253" name="Shape 25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3600"/>
              <a:t>Cookie Logger</a:t>
            </a:r>
            <a:endParaRPr sz="3600"/>
          </a:p>
        </p:txBody>
      </p:sp>
      <p:pic>
        <p:nvPicPr>
          <p:cNvPr id="254" name="Shape 254"/>
          <p:cNvPicPr preferRelativeResize="0"/>
          <p:nvPr/>
        </p:nvPicPr>
        <p:blipFill rotWithShape="1">
          <a:blip r:embed="rId3">
            <a:alphaModFix/>
          </a:blip>
          <a:srcRect b="34723" l="24087" r="24837" t="29204"/>
          <a:stretch/>
        </p:blipFill>
        <p:spPr>
          <a:xfrm>
            <a:off x="753025" y="1293150"/>
            <a:ext cx="7734101" cy="3072651"/>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8" name="Shape 258"/>
        <p:cNvGrpSpPr/>
        <p:nvPr/>
      </p:nvGrpSpPr>
      <p:grpSpPr>
        <a:xfrm>
          <a:off x="0" y="0"/>
          <a:ext cx="0" cy="0"/>
          <a:chOff x="0" y="0"/>
          <a:chExt cx="0" cy="0"/>
        </a:xfrm>
      </p:grpSpPr>
      <p:sp>
        <p:nvSpPr>
          <p:cNvPr id="259" name="Shape 259"/>
          <p:cNvSpPr txBox="1"/>
          <p:nvPr>
            <p:ph type="title"/>
          </p:nvPr>
        </p:nvSpPr>
        <p:spPr>
          <a:xfrm>
            <a:off x="490250" y="526350"/>
            <a:ext cx="5797500" cy="40908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
              <a:t>Experiências reais</a:t>
            </a:r>
            <a:endParaRPr sz="48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3" name="Shape 263"/>
        <p:cNvGrpSpPr/>
        <p:nvPr/>
      </p:nvGrpSpPr>
      <p:grpSpPr>
        <a:xfrm>
          <a:off x="0" y="0"/>
          <a:ext cx="0" cy="0"/>
          <a:chOff x="0" y="0"/>
          <a:chExt cx="0" cy="0"/>
        </a:xfrm>
      </p:grpSpPr>
      <p:sp>
        <p:nvSpPr>
          <p:cNvPr id="264" name="Shape 264"/>
          <p:cNvSpPr txBox="1"/>
          <p:nvPr>
            <p:ph idx="4294967295" type="title"/>
          </p:nvPr>
        </p:nvSpPr>
        <p:spPr>
          <a:xfrm>
            <a:off x="311700" y="709050"/>
            <a:ext cx="3890100" cy="37254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 sz="3000"/>
              <a:t>O caso Fórum-Hacker</a:t>
            </a:r>
            <a:endParaRPr sz="3000"/>
          </a:p>
          <a:p>
            <a:pPr indent="0" lvl="0" marL="0" rtl="0">
              <a:lnSpc>
                <a:spcPct val="115000"/>
              </a:lnSpc>
              <a:spcBef>
                <a:spcPts val="1600"/>
              </a:spcBef>
              <a:spcAft>
                <a:spcPts val="1600"/>
              </a:spcAft>
              <a:buNone/>
            </a:pPr>
            <a:r>
              <a:rPr lang="en" sz="1800">
                <a:solidFill>
                  <a:schemeClr val="accent3"/>
                </a:solidFill>
              </a:rPr>
              <a:t>Sobre como o pink noise ownou um dos dois “grandes” fóruns de conteúdo hacker da época</a:t>
            </a:r>
            <a:endParaRPr sz="3600"/>
          </a:p>
        </p:txBody>
      </p:sp>
      <p:pic>
        <p:nvPicPr>
          <p:cNvPr id="265" name="Shape 265"/>
          <p:cNvPicPr preferRelativeResize="0"/>
          <p:nvPr/>
        </p:nvPicPr>
        <p:blipFill rotWithShape="1">
          <a:blip r:embed="rId3">
            <a:alphaModFix/>
          </a:blip>
          <a:srcRect b="0" l="0" r="37826" t="0"/>
          <a:stretch/>
        </p:blipFill>
        <p:spPr>
          <a:xfrm>
            <a:off x="4548455" y="0"/>
            <a:ext cx="4595550" cy="5143500"/>
          </a:xfrm>
          <a:prstGeom prst="rect">
            <a:avLst/>
          </a:prstGeom>
          <a:noFill/>
          <a:ln>
            <a:noFill/>
          </a:ln>
        </p:spPr>
      </p:pic>
      <p:pic>
        <p:nvPicPr>
          <p:cNvPr id="266" name="Shape 266"/>
          <p:cNvPicPr preferRelativeResize="0"/>
          <p:nvPr/>
        </p:nvPicPr>
        <p:blipFill rotWithShape="1">
          <a:blip r:embed="rId4">
            <a:alphaModFix/>
          </a:blip>
          <a:srcRect b="8201" l="16357" r="41796" t="3420"/>
          <a:stretch/>
        </p:blipFill>
        <p:spPr>
          <a:xfrm>
            <a:off x="4548450" y="0"/>
            <a:ext cx="4595551" cy="51435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0" name="Shape 270"/>
        <p:cNvGrpSpPr/>
        <p:nvPr/>
      </p:nvGrpSpPr>
      <p:grpSpPr>
        <a:xfrm>
          <a:off x="0" y="0"/>
          <a:ext cx="0" cy="0"/>
          <a:chOff x="0" y="0"/>
          <a:chExt cx="0" cy="0"/>
        </a:xfrm>
      </p:grpSpPr>
      <p:pic>
        <p:nvPicPr>
          <p:cNvPr id="271" name="Shape 271"/>
          <p:cNvPicPr preferRelativeResize="0"/>
          <p:nvPr/>
        </p:nvPicPr>
        <p:blipFill>
          <a:blip r:embed="rId3">
            <a:alphaModFix/>
          </a:blip>
          <a:stretch>
            <a:fillRect/>
          </a:stretch>
        </p:blipFill>
        <p:spPr>
          <a:xfrm>
            <a:off x="152400" y="76200"/>
            <a:ext cx="8602133" cy="4838700"/>
          </a:xfrm>
          <a:prstGeom prst="rect">
            <a:avLst/>
          </a:prstGeom>
          <a:noFill/>
          <a:ln>
            <a:noFill/>
          </a:ln>
        </p:spPr>
      </p:pic>
      <p:sp>
        <p:nvSpPr>
          <p:cNvPr id="272" name="Shape 272"/>
          <p:cNvSpPr/>
          <p:nvPr/>
        </p:nvSpPr>
        <p:spPr>
          <a:xfrm>
            <a:off x="26900" y="1351425"/>
            <a:ext cx="8794500" cy="1956300"/>
          </a:xfrm>
          <a:prstGeom prst="rect">
            <a:avLst/>
          </a:prstGeom>
          <a:noFill/>
          <a:ln cap="flat" cmpd="sng" w="38100">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6" name="Shape 276"/>
        <p:cNvGrpSpPr/>
        <p:nvPr/>
      </p:nvGrpSpPr>
      <p:grpSpPr>
        <a:xfrm>
          <a:off x="0" y="0"/>
          <a:ext cx="0" cy="0"/>
          <a:chOff x="0" y="0"/>
          <a:chExt cx="0" cy="0"/>
        </a:xfrm>
      </p:grpSpPr>
      <p:pic>
        <p:nvPicPr>
          <p:cNvPr id="277" name="Shape 277"/>
          <p:cNvPicPr preferRelativeResize="0"/>
          <p:nvPr/>
        </p:nvPicPr>
        <p:blipFill rotWithShape="1">
          <a:blip r:embed="rId3">
            <a:alphaModFix/>
          </a:blip>
          <a:srcRect b="0" l="12691" r="12743" t="0"/>
          <a:stretch/>
        </p:blipFill>
        <p:spPr>
          <a:xfrm>
            <a:off x="1317813" y="116825"/>
            <a:ext cx="6508373" cy="4909850"/>
          </a:xfrm>
          <a:prstGeom prst="rect">
            <a:avLst/>
          </a:prstGeom>
          <a:noFill/>
          <a:ln>
            <a:noFill/>
          </a:ln>
        </p:spPr>
      </p:pic>
      <p:sp>
        <p:nvSpPr>
          <p:cNvPr id="278" name="Shape 278"/>
          <p:cNvSpPr/>
          <p:nvPr/>
        </p:nvSpPr>
        <p:spPr>
          <a:xfrm>
            <a:off x="1035425" y="2259100"/>
            <a:ext cx="6952200" cy="934500"/>
          </a:xfrm>
          <a:prstGeom prst="rect">
            <a:avLst/>
          </a:prstGeom>
          <a:noFill/>
          <a:ln cap="flat" cmpd="sng" w="38100">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2" name="Shape 282"/>
        <p:cNvGrpSpPr/>
        <p:nvPr/>
      </p:nvGrpSpPr>
      <p:grpSpPr>
        <a:xfrm>
          <a:off x="0" y="0"/>
          <a:ext cx="0" cy="0"/>
          <a:chOff x="0" y="0"/>
          <a:chExt cx="0" cy="0"/>
        </a:xfrm>
      </p:grpSpPr>
      <p:pic>
        <p:nvPicPr>
          <p:cNvPr id="283" name="Shape 283"/>
          <p:cNvPicPr preferRelativeResize="0"/>
          <p:nvPr/>
        </p:nvPicPr>
        <p:blipFill rotWithShape="1">
          <a:blip r:embed="rId3">
            <a:alphaModFix/>
          </a:blip>
          <a:srcRect b="29089" l="21520" r="23452" t="8434"/>
          <a:stretch/>
        </p:blipFill>
        <p:spPr>
          <a:xfrm>
            <a:off x="1071275" y="236425"/>
            <a:ext cx="7312949" cy="4670649"/>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7" name="Shape 287"/>
        <p:cNvGrpSpPr/>
        <p:nvPr/>
      </p:nvGrpSpPr>
      <p:grpSpPr>
        <a:xfrm>
          <a:off x="0" y="0"/>
          <a:ext cx="0" cy="0"/>
          <a:chOff x="0" y="0"/>
          <a:chExt cx="0" cy="0"/>
        </a:xfrm>
      </p:grpSpPr>
      <p:sp>
        <p:nvSpPr>
          <p:cNvPr id="288" name="Shape 288"/>
          <p:cNvSpPr txBox="1"/>
          <p:nvPr>
            <p:ph idx="4294967295" type="title"/>
          </p:nvPr>
        </p:nvSpPr>
        <p:spPr>
          <a:xfrm>
            <a:off x="311700" y="709050"/>
            <a:ext cx="3890100" cy="37254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 sz="3200"/>
              <a:t>O caso do skoob</a:t>
            </a:r>
            <a:endParaRPr sz="3200"/>
          </a:p>
          <a:p>
            <a:pPr indent="0" lvl="0" marL="0" rtl="0">
              <a:lnSpc>
                <a:spcPct val="115000"/>
              </a:lnSpc>
              <a:spcBef>
                <a:spcPts val="1600"/>
              </a:spcBef>
              <a:spcAft>
                <a:spcPts val="1600"/>
              </a:spcAft>
              <a:buNone/>
            </a:pPr>
            <a:r>
              <a:rPr lang="en" sz="1800">
                <a:solidFill>
                  <a:schemeClr val="accent3"/>
                </a:solidFill>
              </a:rPr>
              <a:t>Sobre como eu estudei o desenvolvimento de worms utilizando uma rede social que eu frequento até hoje</a:t>
            </a:r>
            <a:endParaRPr sz="3600"/>
          </a:p>
        </p:txBody>
      </p:sp>
      <p:pic>
        <p:nvPicPr>
          <p:cNvPr id="289" name="Shape 289"/>
          <p:cNvPicPr preferRelativeResize="0"/>
          <p:nvPr/>
        </p:nvPicPr>
        <p:blipFill rotWithShape="1">
          <a:blip r:embed="rId3">
            <a:alphaModFix/>
          </a:blip>
          <a:srcRect b="0" l="0" r="37826" t="0"/>
          <a:stretch/>
        </p:blipFill>
        <p:spPr>
          <a:xfrm>
            <a:off x="4548455" y="0"/>
            <a:ext cx="4595550" cy="5143500"/>
          </a:xfrm>
          <a:prstGeom prst="rect">
            <a:avLst/>
          </a:prstGeom>
          <a:noFill/>
          <a:ln>
            <a:noFill/>
          </a:ln>
        </p:spPr>
      </p:pic>
      <p:pic>
        <p:nvPicPr>
          <p:cNvPr id="290" name="Shape 290"/>
          <p:cNvPicPr preferRelativeResize="0"/>
          <p:nvPr/>
        </p:nvPicPr>
        <p:blipFill rotWithShape="1">
          <a:blip r:embed="rId4">
            <a:alphaModFix/>
          </a:blip>
          <a:srcRect b="0" l="24265" r="68749" t="86214"/>
          <a:stretch/>
        </p:blipFill>
        <p:spPr>
          <a:xfrm>
            <a:off x="3251973" y="3725400"/>
            <a:ext cx="1277448" cy="141809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0" name="Shape 120"/>
        <p:cNvGrpSpPr/>
        <p:nvPr/>
      </p:nvGrpSpPr>
      <p:grpSpPr>
        <a:xfrm>
          <a:off x="0" y="0"/>
          <a:ext cx="0" cy="0"/>
          <a:chOff x="0" y="0"/>
          <a:chExt cx="0" cy="0"/>
        </a:xfrm>
      </p:grpSpPr>
      <p:sp>
        <p:nvSpPr>
          <p:cNvPr id="121" name="Shape 1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sz="3600"/>
              <a:t>Agenda</a:t>
            </a:r>
            <a:endParaRPr sz="3600"/>
          </a:p>
        </p:txBody>
      </p:sp>
      <p:sp>
        <p:nvSpPr>
          <p:cNvPr id="122" name="Shape 122"/>
          <p:cNvSpPr txBox="1"/>
          <p:nvPr>
            <p:ph idx="1" type="body"/>
          </p:nvPr>
        </p:nvSpPr>
        <p:spPr>
          <a:xfrm>
            <a:off x="311700" y="1396375"/>
            <a:ext cx="8520600" cy="3172500"/>
          </a:xfrm>
          <a:prstGeom prst="rect">
            <a:avLst/>
          </a:prstGeom>
        </p:spPr>
        <p:txBody>
          <a:bodyPr anchorCtr="0" anchor="t" bIns="91425" lIns="91425" spcFirstLastPara="1" rIns="91425" wrap="square" tIns="91425">
            <a:noAutofit/>
          </a:bodyPr>
          <a:lstStyle/>
          <a:p>
            <a:pPr indent="-381000" lvl="0" marL="457200">
              <a:spcBef>
                <a:spcPts val="0"/>
              </a:spcBef>
              <a:spcAft>
                <a:spcPts val="0"/>
              </a:spcAft>
              <a:buSzPts val="2400"/>
              <a:buAutoNum type="arabicPeriod"/>
            </a:pPr>
            <a:r>
              <a:rPr lang="en" sz="2400"/>
              <a:t>XSS, uma breve introdução: o que é, os principais tipos e o famoso cookie logger</a:t>
            </a:r>
            <a:endParaRPr sz="2400"/>
          </a:p>
          <a:p>
            <a:pPr indent="-381000" lvl="0" marL="457200">
              <a:spcBef>
                <a:spcPts val="0"/>
              </a:spcBef>
              <a:spcAft>
                <a:spcPts val="0"/>
              </a:spcAft>
              <a:buSzPts val="2400"/>
              <a:buAutoNum type="arabicPeriod"/>
            </a:pPr>
            <a:r>
              <a:rPr lang="en" sz="2400"/>
              <a:t>O que vem depois do cookie logger? Experiências reais que tive com XSS</a:t>
            </a:r>
            <a:endParaRPr sz="2400"/>
          </a:p>
          <a:p>
            <a:pPr indent="-381000" lvl="0" marL="457200">
              <a:spcBef>
                <a:spcPts val="0"/>
              </a:spcBef>
              <a:spcAft>
                <a:spcPts val="0"/>
              </a:spcAft>
              <a:buSzPts val="2400"/>
              <a:buAutoNum type="arabicPeriod"/>
            </a:pPr>
            <a:r>
              <a:rPr lang="en" sz="2400"/>
              <a:t>O XSS e o desenvolvimento de worms</a:t>
            </a:r>
            <a:endParaRPr sz="2400"/>
          </a:p>
          <a:p>
            <a:pPr indent="-381000" lvl="0" marL="457200" rtl="0">
              <a:spcBef>
                <a:spcPts val="0"/>
              </a:spcBef>
              <a:spcAft>
                <a:spcPts val="0"/>
              </a:spcAft>
              <a:buSzPts val="2400"/>
              <a:buAutoNum type="arabicPeriod"/>
            </a:pPr>
            <a:r>
              <a:rPr lang="en" sz="2400"/>
              <a:t>Botnets com beef-xss e outras ferramentas</a:t>
            </a:r>
            <a:endParaRPr sz="2400"/>
          </a:p>
          <a:p>
            <a:pPr indent="-381000" lvl="0" marL="457200">
              <a:spcBef>
                <a:spcPts val="0"/>
              </a:spcBef>
              <a:spcAft>
                <a:spcPts val="0"/>
              </a:spcAft>
              <a:buSzPts val="2400"/>
              <a:buAutoNum type="arabicPeriod"/>
            </a:pPr>
            <a:r>
              <a:rPr lang="en" sz="2400"/>
              <a:t>Onde seguir com o estudo?</a:t>
            </a:r>
            <a:endParaRPr sz="24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4" name="Shape 294"/>
        <p:cNvGrpSpPr/>
        <p:nvPr/>
      </p:nvGrpSpPr>
      <p:grpSpPr>
        <a:xfrm>
          <a:off x="0" y="0"/>
          <a:ext cx="0" cy="0"/>
          <a:chOff x="0" y="0"/>
          <a:chExt cx="0" cy="0"/>
        </a:xfrm>
      </p:grpSpPr>
      <p:pic>
        <p:nvPicPr>
          <p:cNvPr id="295" name="Shape 295"/>
          <p:cNvPicPr preferRelativeResize="0"/>
          <p:nvPr/>
        </p:nvPicPr>
        <p:blipFill rotWithShape="1">
          <a:blip r:embed="rId3">
            <a:alphaModFix/>
          </a:blip>
          <a:srcRect b="0" l="0" r="0" t="8800"/>
          <a:stretch/>
        </p:blipFill>
        <p:spPr>
          <a:xfrm>
            <a:off x="363075" y="395200"/>
            <a:ext cx="8543851" cy="4382975"/>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9" name="Shape 299"/>
        <p:cNvGrpSpPr/>
        <p:nvPr/>
      </p:nvGrpSpPr>
      <p:grpSpPr>
        <a:xfrm>
          <a:off x="0" y="0"/>
          <a:ext cx="0" cy="0"/>
          <a:chOff x="0" y="0"/>
          <a:chExt cx="0" cy="0"/>
        </a:xfrm>
      </p:grpSpPr>
      <p:pic>
        <p:nvPicPr>
          <p:cNvPr id="300" name="Shape 300"/>
          <p:cNvPicPr preferRelativeResize="0"/>
          <p:nvPr/>
        </p:nvPicPr>
        <p:blipFill>
          <a:blip r:embed="rId3">
            <a:alphaModFix/>
          </a:blip>
          <a:stretch>
            <a:fillRect/>
          </a:stretch>
        </p:blipFill>
        <p:spPr>
          <a:xfrm>
            <a:off x="790263" y="955875"/>
            <a:ext cx="7563475" cy="310515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4" name="Shape 304"/>
        <p:cNvGrpSpPr/>
        <p:nvPr/>
      </p:nvGrpSpPr>
      <p:grpSpPr>
        <a:xfrm>
          <a:off x="0" y="0"/>
          <a:ext cx="0" cy="0"/>
          <a:chOff x="0" y="0"/>
          <a:chExt cx="0" cy="0"/>
        </a:xfrm>
      </p:grpSpPr>
      <p:pic>
        <p:nvPicPr>
          <p:cNvPr id="305" name="Shape 305"/>
          <p:cNvPicPr preferRelativeResize="0"/>
          <p:nvPr/>
        </p:nvPicPr>
        <p:blipFill>
          <a:blip r:embed="rId3">
            <a:alphaModFix/>
          </a:blip>
          <a:stretch>
            <a:fillRect/>
          </a:stretch>
        </p:blipFill>
        <p:spPr>
          <a:xfrm>
            <a:off x="689300" y="423575"/>
            <a:ext cx="7723950" cy="392655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9" name="Shape 309"/>
        <p:cNvGrpSpPr/>
        <p:nvPr/>
      </p:nvGrpSpPr>
      <p:grpSpPr>
        <a:xfrm>
          <a:off x="0" y="0"/>
          <a:ext cx="0" cy="0"/>
          <a:chOff x="0" y="0"/>
          <a:chExt cx="0" cy="0"/>
        </a:xfrm>
      </p:grpSpPr>
      <p:pic>
        <p:nvPicPr>
          <p:cNvPr id="310" name="Shape 310"/>
          <p:cNvPicPr preferRelativeResize="0"/>
          <p:nvPr/>
        </p:nvPicPr>
        <p:blipFill>
          <a:blip r:embed="rId3">
            <a:alphaModFix/>
          </a:blip>
          <a:stretch>
            <a:fillRect/>
          </a:stretch>
        </p:blipFill>
        <p:spPr>
          <a:xfrm>
            <a:off x="516000" y="887050"/>
            <a:ext cx="6234425" cy="1944575"/>
          </a:xfrm>
          <a:prstGeom prst="rect">
            <a:avLst/>
          </a:prstGeom>
          <a:noFill/>
          <a:ln>
            <a:noFill/>
          </a:ln>
        </p:spPr>
      </p:pic>
      <p:pic>
        <p:nvPicPr>
          <p:cNvPr id="311" name="Shape 311"/>
          <p:cNvPicPr preferRelativeResize="0"/>
          <p:nvPr/>
        </p:nvPicPr>
        <p:blipFill>
          <a:blip r:embed="rId3">
            <a:alphaModFix/>
          </a:blip>
          <a:stretch>
            <a:fillRect/>
          </a:stretch>
        </p:blipFill>
        <p:spPr>
          <a:xfrm>
            <a:off x="352863" y="927375"/>
            <a:ext cx="8469675" cy="2641775"/>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5" name="Shape 315"/>
        <p:cNvGrpSpPr/>
        <p:nvPr/>
      </p:nvGrpSpPr>
      <p:grpSpPr>
        <a:xfrm>
          <a:off x="0" y="0"/>
          <a:ext cx="0" cy="0"/>
          <a:chOff x="0" y="0"/>
          <a:chExt cx="0" cy="0"/>
        </a:xfrm>
      </p:grpSpPr>
      <p:pic>
        <p:nvPicPr>
          <p:cNvPr id="316" name="Shape 316"/>
          <p:cNvPicPr preferRelativeResize="0"/>
          <p:nvPr/>
        </p:nvPicPr>
        <p:blipFill>
          <a:blip r:embed="rId3">
            <a:alphaModFix/>
          </a:blip>
          <a:stretch>
            <a:fillRect/>
          </a:stretch>
        </p:blipFill>
        <p:spPr>
          <a:xfrm>
            <a:off x="739575" y="434800"/>
            <a:ext cx="7573900" cy="427167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0" name="Shape 320"/>
        <p:cNvGrpSpPr/>
        <p:nvPr/>
      </p:nvGrpSpPr>
      <p:grpSpPr>
        <a:xfrm>
          <a:off x="0" y="0"/>
          <a:ext cx="0" cy="0"/>
          <a:chOff x="0" y="0"/>
          <a:chExt cx="0" cy="0"/>
        </a:xfrm>
      </p:grpSpPr>
      <p:sp>
        <p:nvSpPr>
          <p:cNvPr id="321" name="Shape 3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Samy Kamkar, “but most of all, Samy is my hero”</a:t>
            </a:r>
            <a:endParaRPr/>
          </a:p>
        </p:txBody>
      </p:sp>
      <p:sp>
        <p:nvSpPr>
          <p:cNvPr id="322" name="Shape 32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a:t>4 de outubro de 2005</a:t>
            </a:r>
            <a:endParaRPr/>
          </a:p>
          <a:p>
            <a:pPr indent="-342900" lvl="0" marL="457200" rtl="0">
              <a:spcBef>
                <a:spcPts val="0"/>
              </a:spcBef>
              <a:spcAft>
                <a:spcPts val="0"/>
              </a:spcAft>
              <a:buSzPts val="1800"/>
              <a:buChar char="●"/>
            </a:pPr>
            <a:r>
              <a:rPr lang="en"/>
              <a:t>Mais de 1 milhão de usuários foi infectado no período de 20h</a:t>
            </a:r>
            <a:endParaRPr/>
          </a:p>
          <a:p>
            <a:pPr indent="-342900" lvl="0" marL="457200" rtl="0">
              <a:spcBef>
                <a:spcPts val="0"/>
              </a:spcBef>
              <a:spcAft>
                <a:spcPts val="0"/>
              </a:spcAft>
              <a:buSzPts val="1800"/>
              <a:buChar char="●"/>
            </a:pPr>
            <a:r>
              <a:rPr lang="en"/>
              <a:t>Foi preso no ano seguinte pelo </a:t>
            </a:r>
            <a:r>
              <a:rPr lang="en"/>
              <a:t>United States Secret Service and Electronic Crimes Task Force</a:t>
            </a:r>
            <a:endParaRPr/>
          </a:p>
          <a:p>
            <a:pPr indent="-342900" lvl="0" marL="457200" rtl="0">
              <a:spcBef>
                <a:spcPts val="0"/>
              </a:spcBef>
              <a:spcAft>
                <a:spcPts val="0"/>
              </a:spcAft>
              <a:buSzPts val="1800"/>
              <a:buChar char="●"/>
            </a:pPr>
            <a:r>
              <a:rPr lang="en"/>
              <a:t>Negociou a saída da prisão tendo direito ao uso de apenas um computador durante o período de três anos sem acesso a internet, 90 dias de trabalho comunitário e uma multa de $20,000</a:t>
            </a:r>
            <a:endParaRPr/>
          </a:p>
          <a:p>
            <a:pPr indent="-342900" lvl="0" marL="457200" rtl="0">
              <a:spcBef>
                <a:spcPts val="0"/>
              </a:spcBef>
              <a:spcAft>
                <a:spcPts val="0"/>
              </a:spcAft>
              <a:buClr>
                <a:srgbClr val="980000"/>
              </a:buClr>
              <a:buSzPts val="1800"/>
              <a:buChar char="●"/>
            </a:pPr>
            <a:r>
              <a:rPr lang="en">
                <a:solidFill>
                  <a:srgbClr val="980000"/>
                </a:solidFill>
              </a:rPr>
              <a:t>Samy is my hero until today</a:t>
            </a:r>
            <a:endParaRPr>
              <a:solidFill>
                <a:srgbClr val="980000"/>
              </a:solidFill>
            </a:endParaRPr>
          </a:p>
          <a:p>
            <a:pPr indent="0" lvl="0" marL="0" rtl="0">
              <a:spcBef>
                <a:spcPts val="1600"/>
              </a:spcBef>
              <a:spcAft>
                <a:spcPts val="0"/>
              </a:spcAft>
              <a:buNone/>
            </a:pPr>
            <a:r>
              <a:t/>
            </a:r>
            <a:endParaRPr/>
          </a:p>
          <a:p>
            <a:pPr indent="0" lvl="0" marL="0" rtl="0">
              <a:spcBef>
                <a:spcPts val="1600"/>
              </a:spcBef>
              <a:spcAft>
                <a:spcPts val="1600"/>
              </a:spcAft>
              <a:buNone/>
            </a:pPr>
            <a:r>
              <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6" name="Shape 326"/>
        <p:cNvGrpSpPr/>
        <p:nvPr/>
      </p:nvGrpSpPr>
      <p:grpSpPr>
        <a:xfrm>
          <a:off x="0" y="0"/>
          <a:ext cx="0" cy="0"/>
          <a:chOff x="0" y="0"/>
          <a:chExt cx="0" cy="0"/>
        </a:xfrm>
      </p:grpSpPr>
      <p:pic>
        <p:nvPicPr>
          <p:cNvPr id="327" name="Shape 327"/>
          <p:cNvPicPr preferRelativeResize="0"/>
          <p:nvPr/>
        </p:nvPicPr>
        <p:blipFill rotWithShape="1">
          <a:blip r:embed="rId3">
            <a:alphaModFix/>
          </a:blip>
          <a:srcRect b="0" l="0" r="0" t="5320"/>
          <a:stretch/>
        </p:blipFill>
        <p:spPr>
          <a:xfrm>
            <a:off x="304800" y="181525"/>
            <a:ext cx="8602123" cy="4580974"/>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1" name="Shape 331"/>
        <p:cNvGrpSpPr/>
        <p:nvPr/>
      </p:nvGrpSpPr>
      <p:grpSpPr>
        <a:xfrm>
          <a:off x="0" y="0"/>
          <a:ext cx="0" cy="0"/>
          <a:chOff x="0" y="0"/>
          <a:chExt cx="0" cy="0"/>
        </a:xfrm>
      </p:grpSpPr>
      <p:pic>
        <p:nvPicPr>
          <p:cNvPr id="332" name="Shape 332"/>
          <p:cNvPicPr preferRelativeResize="0"/>
          <p:nvPr/>
        </p:nvPicPr>
        <p:blipFill rotWithShape="1">
          <a:blip r:embed="rId3">
            <a:alphaModFix/>
          </a:blip>
          <a:srcRect b="0" l="0" r="0" t="5464"/>
          <a:stretch/>
        </p:blipFill>
        <p:spPr>
          <a:xfrm>
            <a:off x="381000" y="188250"/>
            <a:ext cx="8602123" cy="4574251"/>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6" name="Shape 336"/>
        <p:cNvGrpSpPr/>
        <p:nvPr/>
      </p:nvGrpSpPr>
      <p:grpSpPr>
        <a:xfrm>
          <a:off x="0" y="0"/>
          <a:ext cx="0" cy="0"/>
          <a:chOff x="0" y="0"/>
          <a:chExt cx="0" cy="0"/>
        </a:xfrm>
      </p:grpSpPr>
      <p:pic>
        <p:nvPicPr>
          <p:cNvPr id="337" name="Shape 337"/>
          <p:cNvPicPr preferRelativeResize="0"/>
          <p:nvPr/>
        </p:nvPicPr>
        <p:blipFill rotWithShape="1">
          <a:blip r:embed="rId3">
            <a:alphaModFix/>
          </a:blip>
          <a:srcRect b="0" l="0" r="0" t="5267"/>
          <a:stretch/>
        </p:blipFill>
        <p:spPr>
          <a:xfrm>
            <a:off x="282100" y="224125"/>
            <a:ext cx="8545925" cy="4554074"/>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1" name="Shape 341"/>
        <p:cNvGrpSpPr/>
        <p:nvPr/>
      </p:nvGrpSpPr>
      <p:grpSpPr>
        <a:xfrm>
          <a:off x="0" y="0"/>
          <a:ext cx="0" cy="0"/>
          <a:chOff x="0" y="0"/>
          <a:chExt cx="0" cy="0"/>
        </a:xfrm>
      </p:grpSpPr>
      <p:sp>
        <p:nvSpPr>
          <p:cNvPr id="342" name="Shape 342"/>
          <p:cNvSpPr txBox="1"/>
          <p:nvPr>
            <p:ph type="title"/>
          </p:nvPr>
        </p:nvSpPr>
        <p:spPr>
          <a:xfrm>
            <a:off x="490250" y="526350"/>
            <a:ext cx="5797500" cy="40908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
              <a:t>Desenvolvimento de worms usando XSS</a:t>
            </a:r>
            <a:endParaRPr sz="48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6" name="Shape 126"/>
        <p:cNvGrpSpPr/>
        <p:nvPr/>
      </p:nvGrpSpPr>
      <p:grpSpPr>
        <a:xfrm>
          <a:off x="0" y="0"/>
          <a:ext cx="0" cy="0"/>
          <a:chOff x="0" y="0"/>
          <a:chExt cx="0" cy="0"/>
        </a:xfrm>
      </p:grpSpPr>
      <p:sp>
        <p:nvSpPr>
          <p:cNvPr id="127" name="Shape 127"/>
          <p:cNvSpPr txBox="1"/>
          <p:nvPr>
            <p:ph type="title"/>
          </p:nvPr>
        </p:nvSpPr>
        <p:spPr>
          <a:xfrm>
            <a:off x="490250" y="526350"/>
            <a:ext cx="5797500" cy="40908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b="1" lang="en" sz="4400"/>
              <a:t>Uma breve introdução</a:t>
            </a:r>
            <a:endParaRPr sz="4400"/>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6" name="Shape 346"/>
        <p:cNvGrpSpPr/>
        <p:nvPr/>
      </p:nvGrpSpPr>
      <p:grpSpPr>
        <a:xfrm>
          <a:off x="0" y="0"/>
          <a:ext cx="0" cy="0"/>
          <a:chOff x="0" y="0"/>
          <a:chExt cx="0" cy="0"/>
        </a:xfrm>
      </p:grpSpPr>
      <p:sp>
        <p:nvSpPr>
          <p:cNvPr id="347" name="Shape 347"/>
          <p:cNvSpPr txBox="1"/>
          <p:nvPr>
            <p:ph type="title"/>
          </p:nvPr>
        </p:nvSpPr>
        <p:spPr>
          <a:xfrm>
            <a:off x="265500" y="1205825"/>
            <a:ext cx="4045200" cy="15096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Segundo Passo</a:t>
            </a:r>
            <a:endParaRPr/>
          </a:p>
        </p:txBody>
      </p:sp>
      <p:sp>
        <p:nvSpPr>
          <p:cNvPr id="348" name="Shape 348"/>
          <p:cNvSpPr txBox="1"/>
          <p:nvPr>
            <p:ph idx="1" type="subTitle"/>
          </p:nvPr>
        </p:nvSpPr>
        <p:spPr>
          <a:xfrm>
            <a:off x="265500" y="2769001"/>
            <a:ext cx="4045200" cy="13455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Encontrar um lugar para alocar um código</a:t>
            </a:r>
            <a:endParaRPr/>
          </a:p>
        </p:txBody>
      </p:sp>
      <p:sp>
        <p:nvSpPr>
          <p:cNvPr id="349" name="Shape 34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
              <a:t>Problemas</a:t>
            </a:r>
            <a:r>
              <a:rPr lang="en"/>
              <a:t>:</a:t>
            </a:r>
            <a:endParaRPr/>
          </a:p>
          <a:p>
            <a:pPr indent="-342900" lvl="0" marL="457200" rtl="0">
              <a:spcBef>
                <a:spcPts val="1600"/>
              </a:spcBef>
              <a:spcAft>
                <a:spcPts val="0"/>
              </a:spcAft>
              <a:buSzPts val="1800"/>
              <a:buChar char="●"/>
            </a:pPr>
            <a:r>
              <a:rPr lang="en"/>
              <a:t>Input tem limite de tamanho</a:t>
            </a:r>
            <a:endParaRPr/>
          </a:p>
          <a:p>
            <a:pPr indent="-342900" lvl="0" marL="457200" rtl="0">
              <a:spcBef>
                <a:spcPts val="1600"/>
              </a:spcBef>
              <a:spcAft>
                <a:spcPts val="1600"/>
              </a:spcAft>
              <a:buClr>
                <a:srgbClr val="CC0000"/>
              </a:buClr>
              <a:buSzPts val="1800"/>
              <a:buChar char="●"/>
            </a:pPr>
            <a:r>
              <a:rPr lang="en">
                <a:solidFill>
                  <a:srgbClr val="CC0000"/>
                </a:solidFill>
              </a:rPr>
              <a:t>De preferência o worm não deve estar alocado em um endereço externo</a:t>
            </a:r>
            <a:endParaRPr>
              <a:solidFill>
                <a:srgbClr val="CC0000"/>
              </a:solidFill>
            </a:endParaRPr>
          </a:p>
        </p:txBody>
      </p:sp>
      <p:sp>
        <p:nvSpPr>
          <p:cNvPr id="350" name="Shape 350"/>
          <p:cNvSpPr txBox="1"/>
          <p:nvPr/>
        </p:nvSpPr>
        <p:spPr>
          <a:xfrm>
            <a:off x="265500" y="4495425"/>
            <a:ext cx="4045200" cy="450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a:solidFill>
                  <a:schemeClr val="accent3"/>
                </a:solidFill>
              </a:rPr>
              <a:t>Foi mais trabalhoso do que eu esperava</a:t>
            </a:r>
            <a:endParaRPr i="1">
              <a:solidFill>
                <a:schemeClr val="accent3"/>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4" name="Shape 354"/>
        <p:cNvGrpSpPr/>
        <p:nvPr/>
      </p:nvGrpSpPr>
      <p:grpSpPr>
        <a:xfrm>
          <a:off x="0" y="0"/>
          <a:ext cx="0" cy="0"/>
          <a:chOff x="0" y="0"/>
          <a:chExt cx="0" cy="0"/>
        </a:xfrm>
      </p:grpSpPr>
      <p:pic>
        <p:nvPicPr>
          <p:cNvPr id="355" name="Shape 355"/>
          <p:cNvPicPr preferRelativeResize="0"/>
          <p:nvPr/>
        </p:nvPicPr>
        <p:blipFill rotWithShape="1">
          <a:blip r:embed="rId3">
            <a:alphaModFix/>
          </a:blip>
          <a:srcRect b="58826" l="22147" r="22358" t="20330"/>
          <a:stretch/>
        </p:blipFill>
        <p:spPr>
          <a:xfrm>
            <a:off x="732850" y="1294275"/>
            <a:ext cx="7868774" cy="1662425"/>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9" name="Shape 359"/>
        <p:cNvGrpSpPr/>
        <p:nvPr/>
      </p:nvGrpSpPr>
      <p:grpSpPr>
        <a:xfrm>
          <a:off x="0" y="0"/>
          <a:ext cx="0" cy="0"/>
          <a:chOff x="0" y="0"/>
          <a:chExt cx="0" cy="0"/>
        </a:xfrm>
      </p:grpSpPr>
      <p:sp>
        <p:nvSpPr>
          <p:cNvPr id="360" name="Shape 360"/>
          <p:cNvSpPr txBox="1"/>
          <p:nvPr>
            <p:ph type="title"/>
          </p:nvPr>
        </p:nvSpPr>
        <p:spPr>
          <a:xfrm>
            <a:off x="265500" y="1205825"/>
            <a:ext cx="4045200" cy="15096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Terceiro</a:t>
            </a:r>
            <a:r>
              <a:rPr lang="en"/>
              <a:t> Passo</a:t>
            </a:r>
            <a:endParaRPr/>
          </a:p>
        </p:txBody>
      </p:sp>
      <p:sp>
        <p:nvSpPr>
          <p:cNvPr id="361" name="Shape 361"/>
          <p:cNvSpPr txBox="1"/>
          <p:nvPr>
            <p:ph idx="1" type="subTitle"/>
          </p:nvPr>
        </p:nvSpPr>
        <p:spPr>
          <a:xfrm>
            <a:off x="265500" y="2769001"/>
            <a:ext cx="4045200" cy="13455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Implementar as funções do worm</a:t>
            </a:r>
            <a:endParaRPr/>
          </a:p>
        </p:txBody>
      </p:sp>
      <p:sp>
        <p:nvSpPr>
          <p:cNvPr id="362" name="Shape 362"/>
          <p:cNvSpPr txBox="1"/>
          <p:nvPr/>
        </p:nvSpPr>
        <p:spPr>
          <a:xfrm>
            <a:off x="265500" y="4495425"/>
            <a:ext cx="4045200" cy="450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a:solidFill>
                  <a:schemeClr val="accent3"/>
                </a:solidFill>
              </a:rPr>
              <a:t>CSRF é meu pastor e nada me faltará</a:t>
            </a:r>
            <a:endParaRPr i="1">
              <a:solidFill>
                <a:schemeClr val="accent3"/>
              </a:solidFill>
            </a:endParaRPr>
          </a:p>
        </p:txBody>
      </p:sp>
      <p:pic>
        <p:nvPicPr>
          <p:cNvPr id="363" name="Shape 363"/>
          <p:cNvPicPr preferRelativeResize="0"/>
          <p:nvPr/>
        </p:nvPicPr>
        <p:blipFill rotWithShape="1">
          <a:blip r:embed="rId3">
            <a:alphaModFix/>
          </a:blip>
          <a:srcRect b="0" l="8319" r="3271" t="0"/>
          <a:stretch/>
        </p:blipFill>
        <p:spPr>
          <a:xfrm>
            <a:off x="4572000" y="-16600"/>
            <a:ext cx="4572000" cy="51713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7" name="Shape 367"/>
        <p:cNvGrpSpPr/>
        <p:nvPr/>
      </p:nvGrpSpPr>
      <p:grpSpPr>
        <a:xfrm>
          <a:off x="0" y="0"/>
          <a:ext cx="0" cy="0"/>
          <a:chOff x="0" y="0"/>
          <a:chExt cx="0" cy="0"/>
        </a:xfrm>
      </p:grpSpPr>
      <p:sp>
        <p:nvSpPr>
          <p:cNvPr id="368" name="Shape 368"/>
          <p:cNvSpPr txBox="1"/>
          <p:nvPr>
            <p:ph type="title"/>
          </p:nvPr>
        </p:nvSpPr>
        <p:spPr>
          <a:xfrm>
            <a:off x="265500" y="1205825"/>
            <a:ext cx="4045200" cy="15096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Quarto</a:t>
            </a:r>
            <a:r>
              <a:rPr lang="en"/>
              <a:t> Passo</a:t>
            </a:r>
            <a:endParaRPr/>
          </a:p>
        </p:txBody>
      </p:sp>
      <p:sp>
        <p:nvSpPr>
          <p:cNvPr id="369" name="Shape 369"/>
          <p:cNvSpPr txBox="1"/>
          <p:nvPr>
            <p:ph idx="1" type="subTitle"/>
          </p:nvPr>
        </p:nvSpPr>
        <p:spPr>
          <a:xfrm>
            <a:off x="265500" y="2769001"/>
            <a:ext cx="4045200" cy="13455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Spreading</a:t>
            </a:r>
            <a:endParaRPr/>
          </a:p>
        </p:txBody>
      </p:sp>
      <p:sp>
        <p:nvSpPr>
          <p:cNvPr id="370" name="Shape 370"/>
          <p:cNvSpPr txBox="1"/>
          <p:nvPr/>
        </p:nvSpPr>
        <p:spPr>
          <a:xfrm>
            <a:off x="265500" y="4495425"/>
            <a:ext cx="4045200" cy="450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a:solidFill>
                  <a:schemeClr val="accent3"/>
                </a:solidFill>
              </a:rPr>
              <a:t>Ideias e Estrutura</a:t>
            </a:r>
            <a:endParaRPr i="1">
              <a:solidFill>
                <a:schemeClr val="accent3"/>
              </a:solidFill>
            </a:endParaRPr>
          </a:p>
        </p:txBody>
      </p:sp>
      <p:pic>
        <p:nvPicPr>
          <p:cNvPr id="371" name="Shape 371"/>
          <p:cNvPicPr preferRelativeResize="0"/>
          <p:nvPr/>
        </p:nvPicPr>
        <p:blipFill rotWithShape="1">
          <a:blip r:embed="rId3">
            <a:alphaModFix/>
          </a:blip>
          <a:srcRect b="0" l="26050" r="29441" t="0"/>
          <a:stretch/>
        </p:blipFill>
        <p:spPr>
          <a:xfrm>
            <a:off x="4565275" y="0"/>
            <a:ext cx="4578725" cy="514350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5" name="Shape 375"/>
        <p:cNvGrpSpPr/>
        <p:nvPr/>
      </p:nvGrpSpPr>
      <p:grpSpPr>
        <a:xfrm>
          <a:off x="0" y="0"/>
          <a:ext cx="0" cy="0"/>
          <a:chOff x="0" y="0"/>
          <a:chExt cx="0" cy="0"/>
        </a:xfrm>
      </p:grpSpPr>
      <p:pic>
        <p:nvPicPr>
          <p:cNvPr id="376" name="Shape 376"/>
          <p:cNvPicPr preferRelativeResize="0"/>
          <p:nvPr/>
        </p:nvPicPr>
        <p:blipFill rotWithShape="1">
          <a:blip r:embed="rId3">
            <a:alphaModFix/>
          </a:blip>
          <a:srcRect b="27002" l="24096" r="24786" t="28810"/>
          <a:stretch/>
        </p:blipFill>
        <p:spPr>
          <a:xfrm>
            <a:off x="614100" y="463925"/>
            <a:ext cx="7826352" cy="3805526"/>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0" name="Shape 380"/>
        <p:cNvGrpSpPr/>
        <p:nvPr/>
      </p:nvGrpSpPr>
      <p:grpSpPr>
        <a:xfrm>
          <a:off x="0" y="0"/>
          <a:ext cx="0" cy="0"/>
          <a:chOff x="0" y="0"/>
          <a:chExt cx="0" cy="0"/>
        </a:xfrm>
      </p:grpSpPr>
      <p:pic>
        <p:nvPicPr>
          <p:cNvPr id="381" name="Shape 381"/>
          <p:cNvPicPr preferRelativeResize="0"/>
          <p:nvPr/>
        </p:nvPicPr>
        <p:blipFill rotWithShape="1">
          <a:blip r:embed="rId3">
            <a:alphaModFix/>
          </a:blip>
          <a:srcRect b="32005" l="24254" r="24703" t="29642"/>
          <a:stretch/>
        </p:blipFill>
        <p:spPr>
          <a:xfrm>
            <a:off x="383225" y="620800"/>
            <a:ext cx="8415048" cy="3556751"/>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5" name="Shape 385"/>
        <p:cNvGrpSpPr/>
        <p:nvPr/>
      </p:nvGrpSpPr>
      <p:grpSpPr>
        <a:xfrm>
          <a:off x="0" y="0"/>
          <a:ext cx="0" cy="0"/>
          <a:chOff x="0" y="0"/>
          <a:chExt cx="0" cy="0"/>
        </a:xfrm>
      </p:grpSpPr>
      <p:pic>
        <p:nvPicPr>
          <p:cNvPr id="386" name="Shape 386"/>
          <p:cNvPicPr preferRelativeResize="0"/>
          <p:nvPr/>
        </p:nvPicPr>
        <p:blipFill rotWithShape="1">
          <a:blip r:embed="rId3">
            <a:alphaModFix/>
          </a:blip>
          <a:srcRect b="0" l="24021" r="24551" t="10047"/>
          <a:stretch/>
        </p:blipFill>
        <p:spPr>
          <a:xfrm>
            <a:off x="1884825" y="111800"/>
            <a:ext cx="4948526" cy="4868324"/>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0" name="Shape 390"/>
        <p:cNvGrpSpPr/>
        <p:nvPr/>
      </p:nvGrpSpPr>
      <p:grpSpPr>
        <a:xfrm>
          <a:off x="0" y="0"/>
          <a:ext cx="0" cy="0"/>
          <a:chOff x="0" y="0"/>
          <a:chExt cx="0" cy="0"/>
        </a:xfrm>
      </p:grpSpPr>
      <p:sp>
        <p:nvSpPr>
          <p:cNvPr id="391" name="Shape 391"/>
          <p:cNvSpPr txBox="1"/>
          <p:nvPr>
            <p:ph type="title"/>
          </p:nvPr>
        </p:nvSpPr>
        <p:spPr>
          <a:xfrm>
            <a:off x="490250" y="526350"/>
            <a:ext cx="5797500" cy="40908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
              <a:t>BeEF </a:t>
            </a:r>
            <a:r>
              <a:rPr lang="en"/>
              <a:t>e outras ferramentas</a:t>
            </a:r>
            <a:endParaRPr sz="4800"/>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5" name="Shape 395"/>
        <p:cNvGrpSpPr/>
        <p:nvPr/>
      </p:nvGrpSpPr>
      <p:grpSpPr>
        <a:xfrm>
          <a:off x="0" y="0"/>
          <a:ext cx="0" cy="0"/>
          <a:chOff x="0" y="0"/>
          <a:chExt cx="0" cy="0"/>
        </a:xfrm>
      </p:grpSpPr>
      <p:pic>
        <p:nvPicPr>
          <p:cNvPr id="396" name="Shape 396"/>
          <p:cNvPicPr preferRelativeResize="0"/>
          <p:nvPr/>
        </p:nvPicPr>
        <p:blipFill>
          <a:blip r:embed="rId3">
            <a:alphaModFix/>
          </a:blip>
          <a:stretch>
            <a:fillRect/>
          </a:stretch>
        </p:blipFill>
        <p:spPr>
          <a:xfrm>
            <a:off x="428625" y="770975"/>
            <a:ext cx="8164650" cy="329675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0" name="Shape 400"/>
        <p:cNvGrpSpPr/>
        <p:nvPr/>
      </p:nvGrpSpPr>
      <p:grpSpPr>
        <a:xfrm>
          <a:off x="0" y="0"/>
          <a:ext cx="0" cy="0"/>
          <a:chOff x="0" y="0"/>
          <a:chExt cx="0" cy="0"/>
        </a:xfrm>
      </p:grpSpPr>
      <p:pic>
        <p:nvPicPr>
          <p:cNvPr id="401" name="Shape 401"/>
          <p:cNvPicPr preferRelativeResize="0"/>
          <p:nvPr/>
        </p:nvPicPr>
        <p:blipFill>
          <a:blip r:embed="rId3">
            <a:alphaModFix/>
          </a:blip>
          <a:stretch>
            <a:fillRect/>
          </a:stretch>
        </p:blipFill>
        <p:spPr>
          <a:xfrm>
            <a:off x="407575" y="285775"/>
            <a:ext cx="8328874" cy="435345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1" name="Shape 131"/>
        <p:cNvGrpSpPr/>
        <p:nvPr/>
      </p:nvGrpSpPr>
      <p:grpSpPr>
        <a:xfrm>
          <a:off x="0" y="0"/>
          <a:ext cx="0" cy="0"/>
          <a:chOff x="0" y="0"/>
          <a:chExt cx="0" cy="0"/>
        </a:xfrm>
      </p:grpSpPr>
      <p:sp>
        <p:nvSpPr>
          <p:cNvPr id="132" name="Shape 132"/>
          <p:cNvSpPr txBox="1"/>
          <p:nvPr>
            <p:ph type="title"/>
          </p:nvPr>
        </p:nvSpPr>
        <p:spPr>
          <a:xfrm>
            <a:off x="570300" y="1588350"/>
            <a:ext cx="4045200" cy="1509600"/>
          </a:xfrm>
          <a:prstGeom prst="rect">
            <a:avLst/>
          </a:prstGeom>
        </p:spPr>
        <p:txBody>
          <a:bodyPr anchorCtr="0" anchor="b" bIns="91425" lIns="91425" spcFirstLastPara="1" rIns="91425" wrap="square" tIns="91425">
            <a:noAutofit/>
          </a:bodyPr>
          <a:lstStyle/>
          <a:p>
            <a:pPr indent="0" lvl="0" marL="0" algn="l">
              <a:spcBef>
                <a:spcPts val="0"/>
              </a:spcBef>
              <a:spcAft>
                <a:spcPts val="0"/>
              </a:spcAft>
              <a:buNone/>
            </a:pPr>
            <a:r>
              <a:rPr lang="en"/>
              <a:t>Cross Site Scripting (XSS)</a:t>
            </a:r>
            <a:endParaRPr/>
          </a:p>
        </p:txBody>
      </p:sp>
      <p:sp>
        <p:nvSpPr>
          <p:cNvPr id="133" name="Shape 133"/>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381000" lvl="0" marL="457200">
              <a:spcBef>
                <a:spcPts val="0"/>
              </a:spcBef>
              <a:spcAft>
                <a:spcPts val="0"/>
              </a:spcAft>
              <a:buSzPts val="2400"/>
              <a:buChar char="●"/>
            </a:pPr>
            <a:r>
              <a:rPr lang="en" sz="2400"/>
              <a:t>O que é </a:t>
            </a:r>
            <a:endParaRPr sz="2400"/>
          </a:p>
          <a:p>
            <a:pPr indent="-381000" lvl="0" marL="457200">
              <a:spcBef>
                <a:spcPts val="0"/>
              </a:spcBef>
              <a:spcAft>
                <a:spcPts val="0"/>
              </a:spcAft>
              <a:buSzPts val="2400"/>
              <a:buChar char="●"/>
            </a:pPr>
            <a:r>
              <a:rPr lang="en" sz="2400"/>
              <a:t>Principais casos</a:t>
            </a:r>
            <a:endParaRPr sz="2400"/>
          </a:p>
          <a:p>
            <a:pPr indent="-381000" lvl="0" marL="457200">
              <a:spcBef>
                <a:spcPts val="0"/>
              </a:spcBef>
              <a:spcAft>
                <a:spcPts val="0"/>
              </a:spcAft>
              <a:buSzPts val="2400"/>
              <a:buChar char="●"/>
            </a:pPr>
            <a:r>
              <a:rPr lang="en" sz="2400"/>
              <a:t>o famoso cookie logger</a:t>
            </a:r>
            <a:endParaRPr sz="2400"/>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5" name="Shape 405"/>
        <p:cNvGrpSpPr/>
        <p:nvPr/>
      </p:nvGrpSpPr>
      <p:grpSpPr>
        <a:xfrm>
          <a:off x="0" y="0"/>
          <a:ext cx="0" cy="0"/>
          <a:chOff x="0" y="0"/>
          <a:chExt cx="0" cy="0"/>
        </a:xfrm>
      </p:grpSpPr>
      <p:pic>
        <p:nvPicPr>
          <p:cNvPr id="406" name="Shape 406"/>
          <p:cNvPicPr preferRelativeResize="0"/>
          <p:nvPr/>
        </p:nvPicPr>
        <p:blipFill rotWithShape="1">
          <a:blip r:embed="rId3">
            <a:alphaModFix/>
          </a:blip>
          <a:srcRect b="20189" l="37075" r="36819" t="26170"/>
          <a:stretch/>
        </p:blipFill>
        <p:spPr>
          <a:xfrm>
            <a:off x="2507900" y="275650"/>
            <a:ext cx="3798773" cy="4390251"/>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0" name="Shape 410"/>
        <p:cNvGrpSpPr/>
        <p:nvPr/>
      </p:nvGrpSpPr>
      <p:grpSpPr>
        <a:xfrm>
          <a:off x="0" y="0"/>
          <a:ext cx="0" cy="0"/>
          <a:chOff x="0" y="0"/>
          <a:chExt cx="0" cy="0"/>
        </a:xfrm>
      </p:grpSpPr>
      <p:pic>
        <p:nvPicPr>
          <p:cNvPr id="411" name="Shape 411"/>
          <p:cNvPicPr preferRelativeResize="0"/>
          <p:nvPr/>
        </p:nvPicPr>
        <p:blipFill rotWithShape="1">
          <a:blip r:embed="rId3">
            <a:alphaModFix/>
          </a:blip>
          <a:srcRect b="0" l="19333" r="19541" t="8525"/>
          <a:stretch/>
        </p:blipFill>
        <p:spPr>
          <a:xfrm>
            <a:off x="1768275" y="237575"/>
            <a:ext cx="5257800" cy="4426326"/>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5" name="Shape 415"/>
        <p:cNvGrpSpPr/>
        <p:nvPr/>
      </p:nvGrpSpPr>
      <p:grpSpPr>
        <a:xfrm>
          <a:off x="0" y="0"/>
          <a:ext cx="0" cy="0"/>
          <a:chOff x="0" y="0"/>
          <a:chExt cx="0" cy="0"/>
        </a:xfrm>
      </p:grpSpPr>
      <p:sp>
        <p:nvSpPr>
          <p:cNvPr id="416" name="Shape 416"/>
          <p:cNvSpPr txBox="1"/>
          <p:nvPr>
            <p:ph type="title"/>
          </p:nvPr>
        </p:nvSpPr>
        <p:spPr>
          <a:xfrm>
            <a:off x="490250" y="526350"/>
            <a:ext cx="5797500" cy="40908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
              <a:t>O que acontece agora?</a:t>
            </a:r>
            <a:endParaRPr sz="4800"/>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0" name="Shape 420"/>
        <p:cNvGrpSpPr/>
        <p:nvPr/>
      </p:nvGrpSpPr>
      <p:grpSpPr>
        <a:xfrm>
          <a:off x="0" y="0"/>
          <a:ext cx="0" cy="0"/>
          <a:chOff x="0" y="0"/>
          <a:chExt cx="0" cy="0"/>
        </a:xfrm>
      </p:grpSpPr>
      <p:sp>
        <p:nvSpPr>
          <p:cNvPr id="421" name="Shape 4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Rodolfo Assis (Brute Logic)</a:t>
            </a:r>
            <a:endParaRPr/>
          </a:p>
        </p:txBody>
      </p:sp>
      <p:sp>
        <p:nvSpPr>
          <p:cNvPr id="422" name="Shape 42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a:t>É brasileiro!!!</a:t>
            </a:r>
            <a:endParaRPr/>
          </a:p>
          <a:p>
            <a:pPr indent="-342900" lvl="0" marL="457200" rtl="0">
              <a:spcBef>
                <a:spcPts val="0"/>
              </a:spcBef>
              <a:spcAft>
                <a:spcPts val="0"/>
              </a:spcAft>
              <a:buSzPts val="1800"/>
              <a:buChar char="●"/>
            </a:pPr>
            <a:r>
              <a:rPr lang="en"/>
              <a:t>Referência mundial no estudo de vulnerabilidades XSS</a:t>
            </a:r>
            <a:endParaRPr/>
          </a:p>
          <a:p>
            <a:pPr indent="-342900" lvl="0" marL="457200" rtl="0">
              <a:spcBef>
                <a:spcPts val="0"/>
              </a:spcBef>
              <a:spcAft>
                <a:spcPts val="0"/>
              </a:spcAft>
              <a:buSzPts val="1800"/>
              <a:buChar char="●"/>
            </a:pPr>
            <a:r>
              <a:rPr lang="en"/>
              <a:t>Twitter: @brutelogic</a:t>
            </a:r>
            <a:endParaRPr/>
          </a:p>
          <a:p>
            <a:pPr indent="-342900" lvl="0" marL="457200" rtl="0">
              <a:spcBef>
                <a:spcPts val="0"/>
              </a:spcBef>
              <a:spcAft>
                <a:spcPts val="0"/>
              </a:spcAft>
              <a:buSzPts val="1800"/>
              <a:buChar char="●"/>
            </a:pPr>
            <a:r>
              <a:rPr lang="en"/>
              <a:t>Blog: </a:t>
            </a:r>
            <a:r>
              <a:rPr lang="en" u="sng">
                <a:solidFill>
                  <a:schemeClr val="hlink"/>
                </a:solidFill>
                <a:hlinkClick r:id="rId3"/>
              </a:rPr>
              <a:t>https://brutelogic.com.br</a:t>
            </a:r>
            <a:endParaRPr/>
          </a:p>
          <a:p>
            <a:pPr indent="0" lvl="0" marL="0" rtl="0">
              <a:spcBef>
                <a:spcPts val="1600"/>
              </a:spcBef>
              <a:spcAft>
                <a:spcPts val="0"/>
              </a:spcAft>
              <a:buNone/>
            </a:pPr>
            <a:r>
              <a:t/>
            </a:r>
            <a:endParaRPr/>
          </a:p>
          <a:p>
            <a:pPr indent="0" lvl="0" marL="0">
              <a:spcBef>
                <a:spcPts val="1600"/>
              </a:spcBef>
              <a:spcAft>
                <a:spcPts val="1600"/>
              </a:spcAft>
              <a:buNone/>
            </a:pPr>
            <a:r>
              <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6" name="Shape 426"/>
        <p:cNvGrpSpPr/>
        <p:nvPr/>
      </p:nvGrpSpPr>
      <p:grpSpPr>
        <a:xfrm>
          <a:off x="0" y="0"/>
          <a:ext cx="0" cy="0"/>
          <a:chOff x="0" y="0"/>
          <a:chExt cx="0" cy="0"/>
        </a:xfrm>
      </p:grpSpPr>
      <p:sp>
        <p:nvSpPr>
          <p:cNvPr id="427" name="Shape 42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OWASP</a:t>
            </a:r>
            <a:endParaRPr/>
          </a:p>
        </p:txBody>
      </p:sp>
      <p:sp>
        <p:nvSpPr>
          <p:cNvPr id="428" name="Shape 42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a:t>Não é brasileiro!!!!</a:t>
            </a:r>
            <a:endParaRPr/>
          </a:p>
          <a:p>
            <a:pPr indent="-342900" lvl="0" marL="457200" rtl="0">
              <a:spcBef>
                <a:spcPts val="0"/>
              </a:spcBef>
              <a:spcAft>
                <a:spcPts val="0"/>
              </a:spcAft>
              <a:buSzPts val="1800"/>
              <a:buChar char="●"/>
            </a:pPr>
            <a:r>
              <a:rPr lang="en"/>
              <a:t>Referência mundial em vulnerabilidades WEB</a:t>
            </a:r>
            <a:endParaRPr/>
          </a:p>
          <a:p>
            <a:pPr indent="-342900" lvl="0" marL="457200" rtl="0">
              <a:spcBef>
                <a:spcPts val="0"/>
              </a:spcBef>
              <a:spcAft>
                <a:spcPts val="0"/>
              </a:spcAft>
              <a:buSzPts val="1800"/>
              <a:buChar char="●"/>
            </a:pPr>
            <a:r>
              <a:rPr lang="en"/>
              <a:t>Material vasto sobre o assunto</a:t>
            </a:r>
            <a:endParaRPr/>
          </a:p>
          <a:p>
            <a:pPr indent="-342900" lvl="0" marL="457200" rtl="0">
              <a:spcBef>
                <a:spcPts val="0"/>
              </a:spcBef>
              <a:spcAft>
                <a:spcPts val="0"/>
              </a:spcAft>
              <a:buSzPts val="1800"/>
              <a:buChar char="●"/>
            </a:pPr>
            <a:r>
              <a:rPr lang="en"/>
              <a:t>Site: </a:t>
            </a:r>
            <a:r>
              <a:rPr lang="en" u="sng">
                <a:solidFill>
                  <a:schemeClr val="hlink"/>
                </a:solidFill>
                <a:hlinkClick r:id="rId3"/>
              </a:rPr>
              <a:t>https://www.owasp.org/index.php/Main_Page</a:t>
            </a:r>
            <a:endParaRPr/>
          </a:p>
          <a:p>
            <a:pPr indent="-342900" lvl="0" marL="457200" rtl="0">
              <a:spcBef>
                <a:spcPts val="0"/>
              </a:spcBef>
              <a:spcAft>
                <a:spcPts val="0"/>
              </a:spcAft>
              <a:buSzPts val="1800"/>
              <a:buChar char="●"/>
            </a:pPr>
            <a:r>
              <a:rPr lang="en"/>
              <a:t>Filter Evasion Cheat Sheet: </a:t>
            </a:r>
            <a:r>
              <a:rPr lang="en" u="sng">
                <a:solidFill>
                  <a:schemeClr val="hlink"/>
                </a:solidFill>
                <a:hlinkClick r:id="rId4"/>
              </a:rPr>
              <a:t>https://www.owasp.org/index.php/XSS_Filter_Evasion_Cheat_Sheet</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2" name="Shape 432"/>
        <p:cNvGrpSpPr/>
        <p:nvPr/>
      </p:nvGrpSpPr>
      <p:grpSpPr>
        <a:xfrm>
          <a:off x="0" y="0"/>
          <a:ext cx="0" cy="0"/>
          <a:chOff x="0" y="0"/>
          <a:chExt cx="0" cy="0"/>
        </a:xfrm>
      </p:grpSpPr>
      <p:sp>
        <p:nvSpPr>
          <p:cNvPr id="433" name="Shape 43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Matheus Vrech. A.K.A abrasax</a:t>
            </a:r>
            <a:endParaRPr/>
          </a:p>
        </p:txBody>
      </p:sp>
      <p:sp>
        <p:nvSpPr>
          <p:cNvPr id="434" name="Shape 43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a:t>Twitter: @vrechson</a:t>
            </a:r>
            <a:endParaRPr/>
          </a:p>
          <a:p>
            <a:pPr indent="-342900" lvl="0" marL="457200" rtl="0">
              <a:spcBef>
                <a:spcPts val="0"/>
              </a:spcBef>
              <a:spcAft>
                <a:spcPts val="0"/>
              </a:spcAft>
              <a:buSzPts val="1800"/>
              <a:buChar char="●"/>
            </a:pPr>
            <a:r>
              <a:rPr lang="en"/>
              <a:t>Time de ctf: GS2W (GoogleSearch2Win)</a:t>
            </a:r>
            <a:endParaRPr/>
          </a:p>
          <a:p>
            <a:pPr indent="-342900" lvl="0" marL="457200" rtl="0">
              <a:spcBef>
                <a:spcPts val="0"/>
              </a:spcBef>
              <a:spcAft>
                <a:spcPts val="0"/>
              </a:spcAft>
              <a:buSzPts val="1800"/>
              <a:buChar char="●"/>
            </a:pPr>
            <a:r>
              <a:rPr lang="en"/>
              <a:t>Github: </a:t>
            </a:r>
            <a:r>
              <a:rPr lang="en" u="sng">
                <a:solidFill>
                  <a:schemeClr val="hlink"/>
                </a:solidFill>
                <a:hlinkClick r:id="rId3"/>
              </a:rPr>
              <a:t>https://github.com/whoismath</a:t>
            </a:r>
            <a:endParaRPr/>
          </a:p>
          <a:p>
            <a:pPr indent="-342900" lvl="0" marL="457200" rtl="0">
              <a:spcBef>
                <a:spcPts val="0"/>
              </a:spcBef>
              <a:spcAft>
                <a:spcPts val="0"/>
              </a:spcAft>
              <a:buSzPts val="1800"/>
              <a:buChar char="●"/>
            </a:pPr>
            <a:r>
              <a:rPr lang="en"/>
              <a:t>Email: vrech@cocaine.ninja</a:t>
            </a:r>
            <a:endParaRPr/>
          </a:p>
          <a:p>
            <a:pPr indent="-342900" lvl="0" marL="457200" rtl="0">
              <a:spcBef>
                <a:spcPts val="0"/>
              </a:spcBef>
              <a:spcAft>
                <a:spcPts val="0"/>
              </a:spcAft>
              <a:buSzPts val="1800"/>
              <a:buChar char="●"/>
            </a:pPr>
            <a:r>
              <a:rPr lang="en"/>
              <a:t>Garoa: </a:t>
            </a:r>
            <a:r>
              <a:rPr lang="en" u="sng">
                <a:solidFill>
                  <a:schemeClr val="hlink"/>
                </a:solidFill>
                <a:hlinkClick r:id="rId4"/>
              </a:rPr>
              <a:t>http://garoa.net.br</a:t>
            </a:r>
            <a:endParaRPr/>
          </a:p>
          <a:p>
            <a:pPr indent="-342900" lvl="0" marL="457200" rtl="0">
              <a:spcBef>
                <a:spcPts val="0"/>
              </a:spcBef>
              <a:spcAft>
                <a:spcPts val="0"/>
              </a:spcAft>
              <a:buSzPts val="1800"/>
              <a:buChar char="●"/>
            </a:pPr>
            <a:r>
              <a:rPr lang="en"/>
              <a:t>Slide dessa apresentação</a:t>
            </a:r>
            <a:r>
              <a:rPr lang="en"/>
              <a:t>: </a:t>
            </a:r>
            <a:r>
              <a:rPr lang="en" u="sng">
                <a:solidFill>
                  <a:schemeClr val="hlink"/>
                </a:solidFill>
                <a:hlinkClick r:id="rId5"/>
              </a:rPr>
              <a:t>https://github.com/whoismath/apresentacoes/tree/master/Palestras/XSS-01</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8" name="Shape 438"/>
        <p:cNvGrpSpPr/>
        <p:nvPr/>
      </p:nvGrpSpPr>
      <p:grpSpPr>
        <a:xfrm>
          <a:off x="0" y="0"/>
          <a:ext cx="0" cy="0"/>
          <a:chOff x="0" y="0"/>
          <a:chExt cx="0" cy="0"/>
        </a:xfrm>
      </p:grpSpPr>
      <p:sp>
        <p:nvSpPr>
          <p:cNvPr id="439" name="Shape 43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457200">
              <a:spcBef>
                <a:spcPts val="0"/>
              </a:spcBef>
              <a:spcAft>
                <a:spcPts val="0"/>
              </a:spcAft>
              <a:buNone/>
            </a:pPr>
            <a:r>
              <a:rPr lang="en"/>
              <a:t>Bibliografia</a:t>
            </a:r>
            <a:endParaRPr/>
          </a:p>
        </p:txBody>
      </p:sp>
      <p:sp>
        <p:nvSpPr>
          <p:cNvPr id="440" name="Shape 44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u="sng">
                <a:solidFill>
                  <a:schemeClr val="accent5"/>
                </a:solidFill>
                <a:hlinkClick r:id="rId3"/>
              </a:rPr>
              <a:t>https://brutelogic.com.br</a:t>
            </a:r>
            <a:endParaRPr/>
          </a:p>
          <a:p>
            <a:pPr indent="-342900" lvl="0" marL="457200" rtl="0">
              <a:spcBef>
                <a:spcPts val="0"/>
              </a:spcBef>
              <a:spcAft>
                <a:spcPts val="0"/>
              </a:spcAft>
              <a:buSzPts val="1800"/>
              <a:buChar char="●"/>
            </a:pPr>
            <a:r>
              <a:rPr lang="en" u="sng">
                <a:solidFill>
                  <a:schemeClr val="hlink"/>
                </a:solidFill>
                <a:hlinkClick r:id="rId4"/>
              </a:rPr>
              <a:t>https://www.owasp.org/index.php/Cross-site_Scripting_(XSS)</a:t>
            </a:r>
            <a:endParaRPr/>
          </a:p>
          <a:p>
            <a:pPr indent="-342900" lvl="0" marL="457200" rtl="0">
              <a:spcBef>
                <a:spcPts val="0"/>
              </a:spcBef>
              <a:spcAft>
                <a:spcPts val="0"/>
              </a:spcAft>
              <a:buSzPts val="1800"/>
              <a:buChar char="●"/>
            </a:pPr>
            <a:r>
              <a:rPr lang="en" u="sng">
                <a:solidFill>
                  <a:schemeClr val="hlink"/>
                </a:solidFill>
                <a:hlinkClick r:id="rId5"/>
              </a:rPr>
              <a:t>https://www.owasp.org/index.php/XSS_Filter_Evasion_Cheat_Sheet</a:t>
            </a:r>
            <a:endParaRPr/>
          </a:p>
          <a:p>
            <a:pPr indent="-342900" lvl="0" marL="457200" rtl="0">
              <a:spcBef>
                <a:spcPts val="0"/>
              </a:spcBef>
              <a:spcAft>
                <a:spcPts val="0"/>
              </a:spcAft>
              <a:buSzPts val="1800"/>
              <a:buChar char="●"/>
            </a:pPr>
            <a:r>
              <a:rPr lang="en" u="sng">
                <a:solidFill>
                  <a:schemeClr val="hlink"/>
                </a:solidFill>
                <a:hlinkClick r:id="rId6"/>
              </a:rPr>
              <a:t>https://lemonslab.wordpress.com/2014/06/10/cross-site-scripting-and-web-based-worms/</a:t>
            </a:r>
            <a:endParaRPr/>
          </a:p>
          <a:p>
            <a:pPr indent="-342900" lvl="0" marL="457200" rtl="0">
              <a:spcBef>
                <a:spcPts val="0"/>
              </a:spcBef>
              <a:spcAft>
                <a:spcPts val="0"/>
              </a:spcAft>
              <a:buSzPts val="1800"/>
              <a:buChar char="●"/>
            </a:pPr>
            <a:r>
              <a:rPr lang="en" u="sng">
                <a:solidFill>
                  <a:schemeClr val="hlink"/>
                </a:solidFill>
                <a:hlinkClick r:id="rId7"/>
              </a:rPr>
              <a:t>https://www.shellvoide.com/hacks/hacking-web-browsers-with-beef-xss-framework-link-hacking/?_e_pi_=7%2CPAGE_ID10%2C8252995883</a:t>
            </a:r>
            <a:endParaRPr/>
          </a:p>
          <a:p>
            <a:pPr indent="-342900" lvl="0" marL="457200" rtl="0">
              <a:spcBef>
                <a:spcPts val="0"/>
              </a:spcBef>
              <a:spcAft>
                <a:spcPts val="0"/>
              </a:spcAft>
              <a:buSzPts val="1800"/>
              <a:buChar char="●"/>
            </a:pPr>
            <a:r>
              <a:rPr lang="en" u="sng">
                <a:solidFill>
                  <a:schemeClr val="hlink"/>
                </a:solidFill>
                <a:hlinkClick r:id="rId8"/>
              </a:rPr>
              <a:t>https://stackoverflow.com/questions/18947139/xss-in-meta-tag</a:t>
            </a:r>
            <a:endParaRPr/>
          </a:p>
          <a:p>
            <a:pPr indent="-342900" lvl="0" marL="457200" rtl="0">
              <a:spcBef>
                <a:spcPts val="0"/>
              </a:spcBef>
              <a:spcAft>
                <a:spcPts val="0"/>
              </a:spcAft>
              <a:buSzPts val="1800"/>
              <a:buChar char="●"/>
            </a:pPr>
            <a:r>
              <a:rPr lang="en" u="sng">
                <a:solidFill>
                  <a:schemeClr val="hlink"/>
                </a:solidFill>
                <a:hlinkClick r:id="rId9"/>
              </a:rPr>
              <a:t>https://hackerone.com/reports/157813</a:t>
            </a:r>
            <a:endParaRPr/>
          </a:p>
          <a:p>
            <a:pPr indent="-342900" lvl="0" marL="457200" rtl="0">
              <a:spcBef>
                <a:spcPts val="0"/>
              </a:spcBef>
              <a:spcAft>
                <a:spcPts val="0"/>
              </a:spcAft>
              <a:buSzPts val="1800"/>
              <a:buChar char="●"/>
            </a:pPr>
            <a:r>
              <a:rPr lang="en" u="sng">
                <a:solidFill>
                  <a:schemeClr val="hlink"/>
                </a:solidFill>
                <a:hlinkClick r:id="rId10"/>
              </a:rPr>
              <a:t>https://hackingvision.com/2017/05/30/hack-web-browsers-using-beef-the-browser-exploitation-framework-kali-linux/</a:t>
            </a:r>
            <a:endParaRPr/>
          </a:p>
          <a:p>
            <a:pPr indent="0" lvl="0" marL="0">
              <a:spcBef>
                <a:spcPts val="1600"/>
              </a:spcBef>
              <a:spcAft>
                <a:spcPts val="160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7" name="Shape 137"/>
        <p:cNvGrpSpPr/>
        <p:nvPr/>
      </p:nvGrpSpPr>
      <p:grpSpPr>
        <a:xfrm>
          <a:off x="0" y="0"/>
          <a:ext cx="0" cy="0"/>
          <a:chOff x="0" y="0"/>
          <a:chExt cx="0" cy="0"/>
        </a:xfrm>
      </p:grpSpPr>
      <p:sp>
        <p:nvSpPr>
          <p:cNvPr id="138" name="Shape 13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3600"/>
              <a:t>Definição de Cross Site Scripting</a:t>
            </a:r>
            <a:endParaRPr sz="3600"/>
          </a:p>
        </p:txBody>
      </p:sp>
      <p:sp>
        <p:nvSpPr>
          <p:cNvPr id="139" name="Shape 139"/>
          <p:cNvSpPr txBox="1"/>
          <p:nvPr>
            <p:ph idx="1" type="body"/>
          </p:nvPr>
        </p:nvSpPr>
        <p:spPr>
          <a:xfrm>
            <a:off x="311700" y="1396375"/>
            <a:ext cx="8520600" cy="3172500"/>
          </a:xfrm>
          <a:prstGeom prst="rect">
            <a:avLst/>
          </a:prstGeom>
        </p:spPr>
        <p:txBody>
          <a:bodyPr anchorCtr="0" anchor="t" bIns="91425" lIns="91425" spcFirstLastPara="1" rIns="91425" wrap="square" tIns="91425">
            <a:noAutofit/>
          </a:bodyPr>
          <a:lstStyle/>
          <a:p>
            <a:pPr indent="-381000" lvl="0" marL="457200" rtl="0">
              <a:spcBef>
                <a:spcPts val="0"/>
              </a:spcBef>
              <a:spcAft>
                <a:spcPts val="0"/>
              </a:spcAft>
              <a:buSzPts val="2400"/>
              <a:buChar char="●"/>
            </a:pPr>
            <a:r>
              <a:rPr lang="en" sz="2400"/>
              <a:t>É um ataque de injeção</a:t>
            </a:r>
            <a:endParaRPr sz="2400"/>
          </a:p>
          <a:p>
            <a:pPr indent="-381000" lvl="0" marL="457200" rtl="0">
              <a:spcBef>
                <a:spcPts val="0"/>
              </a:spcBef>
              <a:spcAft>
                <a:spcPts val="0"/>
              </a:spcAft>
              <a:buSzPts val="2400"/>
              <a:buChar char="●"/>
            </a:pPr>
            <a:r>
              <a:rPr lang="en" sz="2400"/>
              <a:t>O hacker injeta código em um site que é executado no computador de usuários comuns</a:t>
            </a:r>
            <a:endParaRPr sz="2400"/>
          </a:p>
          <a:p>
            <a:pPr indent="-381000" lvl="0" marL="457200" rtl="0">
              <a:spcBef>
                <a:spcPts val="0"/>
              </a:spcBef>
              <a:spcAft>
                <a:spcPts val="0"/>
              </a:spcAft>
              <a:buSzPts val="2400"/>
              <a:buChar char="●"/>
            </a:pPr>
            <a:r>
              <a:rPr lang="en" sz="2400"/>
              <a:t>Exploram inputs de dados</a:t>
            </a:r>
            <a:endParaRPr sz="2400"/>
          </a:p>
          <a:p>
            <a:pPr indent="-381000" lvl="0" marL="457200" rtl="0">
              <a:spcBef>
                <a:spcPts val="0"/>
              </a:spcBef>
              <a:spcAft>
                <a:spcPts val="0"/>
              </a:spcAft>
              <a:buSzPts val="2400"/>
              <a:buChar char="●"/>
            </a:pPr>
            <a:r>
              <a:rPr lang="en" sz="2400"/>
              <a:t>É um ataque tipicamente Client-side</a:t>
            </a:r>
            <a:endParaRPr sz="2400"/>
          </a:p>
          <a:p>
            <a:pPr indent="-381000" lvl="0" marL="457200" rtl="0">
              <a:spcBef>
                <a:spcPts val="0"/>
              </a:spcBef>
              <a:spcAft>
                <a:spcPts val="0"/>
              </a:spcAft>
              <a:buClr>
                <a:srgbClr val="980000"/>
              </a:buClr>
              <a:buSzPts val="2400"/>
              <a:buChar char="●"/>
            </a:pPr>
            <a:r>
              <a:rPr lang="en" sz="2400">
                <a:solidFill>
                  <a:srgbClr val="980000"/>
                </a:solidFill>
              </a:rPr>
              <a:t>É uma vulnerabilidade MUITO comum de encontrar</a:t>
            </a:r>
            <a:endParaRPr sz="2400">
              <a:solidFill>
                <a:srgbClr val="980000"/>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3" name="Shape 143"/>
        <p:cNvGrpSpPr/>
        <p:nvPr/>
      </p:nvGrpSpPr>
      <p:grpSpPr>
        <a:xfrm>
          <a:off x="0" y="0"/>
          <a:ext cx="0" cy="0"/>
          <a:chOff x="0" y="0"/>
          <a:chExt cx="0" cy="0"/>
        </a:xfrm>
      </p:grpSpPr>
      <p:sp>
        <p:nvSpPr>
          <p:cNvPr id="144" name="Shape 14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Wall Of XSSheep</a:t>
            </a:r>
            <a:endParaRPr/>
          </a:p>
        </p:txBody>
      </p:sp>
      <p:sp>
        <p:nvSpPr>
          <p:cNvPr id="145" name="Shape 14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298450" lvl="0" marL="457200" rtl="0">
              <a:spcBef>
                <a:spcPts val="0"/>
              </a:spcBef>
              <a:spcAft>
                <a:spcPts val="0"/>
              </a:spcAft>
              <a:buSzPts val="1100"/>
              <a:buChar char="●"/>
            </a:pPr>
            <a:r>
              <a:rPr lang="en" sz="1100" u="sng">
                <a:solidFill>
                  <a:schemeClr val="hlink"/>
                </a:solidFill>
                <a:hlinkClick r:id="rId3"/>
              </a:rPr>
              <a:t>http://www.ms.gov.br/</a:t>
            </a:r>
            <a:endParaRPr sz="1100"/>
          </a:p>
          <a:p>
            <a:pPr indent="-298450" lvl="0" marL="457200" rtl="0">
              <a:spcBef>
                <a:spcPts val="0"/>
              </a:spcBef>
              <a:spcAft>
                <a:spcPts val="0"/>
              </a:spcAft>
              <a:buSzPts val="1100"/>
              <a:buChar char="●"/>
            </a:pPr>
            <a:r>
              <a:rPr lang="en" sz="1100" u="sng">
                <a:solidFill>
                  <a:schemeClr val="accent5"/>
                </a:solidFill>
                <a:hlinkClick r:id="rId4"/>
              </a:rPr>
              <a:t>https://www.fadergs.edu.br/busca/item:minhapesquisa</a:t>
            </a:r>
            <a:endParaRPr sz="1100"/>
          </a:p>
          <a:p>
            <a:pPr indent="-298450" lvl="0" marL="457200" rtl="0">
              <a:spcBef>
                <a:spcPts val="0"/>
              </a:spcBef>
              <a:spcAft>
                <a:spcPts val="0"/>
              </a:spcAft>
              <a:buSzPts val="1100"/>
              <a:buChar char="●"/>
            </a:pPr>
            <a:r>
              <a:rPr lang="en" sz="1100" u="sng">
                <a:solidFill>
                  <a:schemeClr val="hlink"/>
                </a:solidFill>
                <a:hlinkClick r:id="rId5"/>
              </a:rPr>
              <a:t>http://agenciadenoticias.salvador.ba.gov.br/index.php/en/component/finder/search?q=minhapesquisa&amp;t[]=&amp;Itemid=136</a:t>
            </a:r>
            <a:endParaRPr sz="1100"/>
          </a:p>
          <a:p>
            <a:pPr indent="-298450" lvl="0" marL="457200" rtl="0">
              <a:spcBef>
                <a:spcPts val="0"/>
              </a:spcBef>
              <a:spcAft>
                <a:spcPts val="0"/>
              </a:spcAft>
              <a:buSzPts val="1100"/>
              <a:buChar char="●"/>
            </a:pPr>
            <a:r>
              <a:rPr lang="en" sz="1100" u="sng">
                <a:solidFill>
                  <a:schemeClr val="hlink"/>
                </a:solidFill>
                <a:hlinkClick r:id="rId6"/>
              </a:rPr>
              <a:t>http://www.rondonia.ro.gov.br/?s=minhapesquisa&amp;e=portal</a:t>
            </a:r>
            <a:endParaRPr sz="1100"/>
          </a:p>
          <a:p>
            <a:pPr indent="-298450" lvl="0" marL="457200" rtl="0">
              <a:spcBef>
                <a:spcPts val="0"/>
              </a:spcBef>
              <a:spcAft>
                <a:spcPts val="0"/>
              </a:spcAft>
              <a:buSzPts val="1100"/>
              <a:buChar char="●"/>
            </a:pPr>
            <a:r>
              <a:rPr lang="en" sz="1100" u="sng">
                <a:solidFill>
                  <a:schemeClr val="hlink"/>
                </a:solidFill>
                <a:hlinkClick r:id="rId7"/>
              </a:rPr>
              <a:t>http://www.fapeam.am.gov.br/?s=%22+style=minhapesquisa&amp;ano_busca=&amp;search_tags=on</a:t>
            </a:r>
            <a:endParaRPr sz="1100"/>
          </a:p>
          <a:p>
            <a:pPr indent="-298450" lvl="0" marL="457200" rtl="0">
              <a:spcBef>
                <a:spcPts val="0"/>
              </a:spcBef>
              <a:spcAft>
                <a:spcPts val="0"/>
              </a:spcAft>
              <a:buSzPts val="1100"/>
              <a:buChar char="●"/>
            </a:pPr>
            <a:r>
              <a:rPr lang="en" sz="1100" u="sng">
                <a:solidFill>
                  <a:schemeClr val="hlink"/>
                </a:solidFill>
                <a:hlinkClick r:id="rId8"/>
              </a:rPr>
              <a:t>http://www.portaldoservidor.sc.gov.br/busca?query=minhapesquisa&amp;ordem=mais_recente&amp;pesquisar_em=portal&amp;pesquisar_por=qualquer</a:t>
            </a:r>
            <a:endParaRPr sz="1100"/>
          </a:p>
          <a:p>
            <a:pPr indent="-298450" lvl="0" marL="457200" rtl="0">
              <a:spcBef>
                <a:spcPts val="0"/>
              </a:spcBef>
              <a:spcAft>
                <a:spcPts val="0"/>
              </a:spcAft>
              <a:buSzPts val="1100"/>
              <a:buChar char="●"/>
            </a:pPr>
            <a:r>
              <a:rPr lang="en" sz="1100" u="sng">
                <a:solidFill>
                  <a:schemeClr val="hlink"/>
                </a:solidFill>
                <a:hlinkClick r:id="rId9"/>
              </a:rPr>
              <a:t>http://www.macae.rj.gov.br/noticias/</a:t>
            </a:r>
            <a:endParaRPr sz="1100"/>
          </a:p>
          <a:p>
            <a:pPr indent="-298450" lvl="0" marL="457200" rtl="0">
              <a:spcBef>
                <a:spcPts val="0"/>
              </a:spcBef>
              <a:spcAft>
                <a:spcPts val="0"/>
              </a:spcAft>
              <a:buSzPts val="1100"/>
              <a:buChar char="●"/>
            </a:pPr>
            <a:r>
              <a:rPr lang="en" sz="1100" u="sng">
                <a:solidFill>
                  <a:schemeClr val="hlink"/>
                </a:solidFill>
                <a:hlinkClick r:id="rId10"/>
              </a:rPr>
              <a:t>http://bndigital.bn.gov.br/acervodigital</a:t>
            </a:r>
            <a:endParaRPr sz="1100"/>
          </a:p>
          <a:p>
            <a:pPr indent="-298450" lvl="0" marL="457200" rtl="0">
              <a:spcBef>
                <a:spcPts val="0"/>
              </a:spcBef>
              <a:spcAft>
                <a:spcPts val="0"/>
              </a:spcAft>
              <a:buSzPts val="1100"/>
              <a:buChar char="●"/>
            </a:pPr>
            <a:r>
              <a:rPr lang="en" sz="1100" u="sng">
                <a:solidFill>
                  <a:schemeClr val="hlink"/>
                </a:solidFill>
                <a:hlinkClick r:id="rId11"/>
              </a:rPr>
              <a:t>www.cnj.jus.br/busca?termo=minhapesquisa</a:t>
            </a:r>
            <a:endParaRPr sz="1100"/>
          </a:p>
          <a:p>
            <a:pPr indent="-298450" lvl="0" marL="457200" rtl="0">
              <a:spcBef>
                <a:spcPts val="0"/>
              </a:spcBef>
              <a:spcAft>
                <a:spcPts val="0"/>
              </a:spcAft>
              <a:buSzPts val="1100"/>
              <a:buChar char="●"/>
            </a:pPr>
            <a:r>
              <a:rPr lang="en" sz="1100" u="sng">
                <a:solidFill>
                  <a:schemeClr val="hlink"/>
                </a:solidFill>
                <a:hlinkClick r:id="rId12"/>
              </a:rPr>
              <a:t>http://www.cofen.gov.br/index.php?s=minhapesquisa</a:t>
            </a:r>
            <a:endParaRPr sz="1100"/>
          </a:p>
          <a:p>
            <a:pPr indent="-298450" lvl="0" marL="457200" rtl="0">
              <a:spcBef>
                <a:spcPts val="0"/>
              </a:spcBef>
              <a:spcAft>
                <a:spcPts val="0"/>
              </a:spcAft>
              <a:buSzPts val="1100"/>
              <a:buChar char="●"/>
            </a:pPr>
            <a:r>
              <a:rPr lang="en" sz="1100" u="sng">
                <a:solidFill>
                  <a:schemeClr val="hlink"/>
                </a:solidFill>
                <a:hlinkClick r:id="rId13"/>
              </a:rPr>
              <a:t>www.unilasalle.edu.br/canoas/search/?keyword=minhapesquisa</a:t>
            </a:r>
            <a:endParaRPr sz="1100"/>
          </a:p>
          <a:p>
            <a:pPr indent="-298450" lvl="0" marL="457200" rtl="0">
              <a:spcBef>
                <a:spcPts val="0"/>
              </a:spcBef>
              <a:spcAft>
                <a:spcPts val="0"/>
              </a:spcAft>
              <a:buSzPts val="1100"/>
              <a:buChar char="●"/>
            </a:pPr>
            <a:r>
              <a:rPr lang="en" sz="1100" u="sng">
                <a:solidFill>
                  <a:schemeClr val="hlink"/>
                </a:solidFill>
                <a:hlinkClick r:id="rId14"/>
              </a:rPr>
              <a:t>https://www.unochapeco.edu.br/busca/conteudo/minhapesquisa</a:t>
            </a:r>
            <a:endParaRPr sz="1100"/>
          </a:p>
          <a:p>
            <a:pPr indent="-298450" lvl="0" marL="457200" rtl="0">
              <a:spcBef>
                <a:spcPts val="0"/>
              </a:spcBef>
              <a:spcAft>
                <a:spcPts val="0"/>
              </a:spcAft>
              <a:buSzPts val="1100"/>
              <a:buChar char="●"/>
            </a:pPr>
            <a:r>
              <a:rPr lang="en" sz="1100" u="sng">
                <a:solidFill>
                  <a:schemeClr val="hlink"/>
                </a:solidFill>
                <a:hlinkClick r:id="rId15"/>
              </a:rPr>
              <a:t>http://www.fae.edu/busca/?q=minhapesquisa</a:t>
            </a:r>
            <a:endParaRPr sz="1100"/>
          </a:p>
          <a:p>
            <a:pPr indent="-298450" lvl="0" marL="457200" rtl="0">
              <a:spcBef>
                <a:spcPts val="0"/>
              </a:spcBef>
              <a:spcAft>
                <a:spcPts val="0"/>
              </a:spcAft>
              <a:buSzPts val="1100"/>
              <a:buChar char="●"/>
            </a:pPr>
            <a:r>
              <a:rPr lang="en" sz="1100" u="sng">
                <a:solidFill>
                  <a:schemeClr val="hlink"/>
                </a:solidFill>
                <a:hlinkClick r:id="rId16"/>
              </a:rPr>
              <a:t>http://www.faceli.edu.br/busca/?q=minhabusca</a:t>
            </a:r>
            <a:endParaRPr sz="1100"/>
          </a:p>
          <a:p>
            <a:pPr indent="-298450" lvl="0" marL="457200" rtl="0">
              <a:spcBef>
                <a:spcPts val="0"/>
              </a:spcBef>
              <a:spcAft>
                <a:spcPts val="0"/>
              </a:spcAft>
              <a:buSzPts val="1100"/>
              <a:buChar char="●"/>
            </a:pPr>
            <a:r>
              <a:rPr lang="en" sz="1100"/>
              <a:t> </a:t>
            </a:r>
            <a:r>
              <a:rPr lang="en" sz="1100" u="sng">
                <a:solidFill>
                  <a:schemeClr val="hlink"/>
                </a:solidFill>
                <a:hlinkClick r:id="rId17"/>
              </a:rPr>
              <a:t>https://www.uniritter.edu.br/busca/item:minhabusca</a:t>
            </a:r>
            <a:endParaRPr sz="1100"/>
          </a:p>
          <a:p>
            <a:pPr indent="-298450" lvl="0" marL="457200" rtl="0">
              <a:spcBef>
                <a:spcPts val="0"/>
              </a:spcBef>
              <a:spcAft>
                <a:spcPts val="0"/>
              </a:spcAft>
              <a:buSzPts val="1100"/>
              <a:buChar char="●"/>
            </a:pPr>
            <a:r>
              <a:rPr lang="en" sz="1100" u="sng">
                <a:solidFill>
                  <a:schemeClr val="hlink"/>
                </a:solidFill>
                <a:hlinkClick r:id="rId18"/>
              </a:rPr>
              <a:t>http://www.manaus.am.gov.br/?s=minhabusca</a:t>
            </a:r>
            <a:endParaRPr sz="1100"/>
          </a:p>
          <a:p>
            <a:pPr indent="-298450" lvl="0" marL="457200" rtl="0">
              <a:spcBef>
                <a:spcPts val="0"/>
              </a:spcBef>
              <a:spcAft>
                <a:spcPts val="0"/>
              </a:spcAft>
              <a:buSzPts val="1100"/>
              <a:buChar char="●"/>
            </a:pPr>
            <a:r>
              <a:rPr lang="en" sz="1100" u="sng">
                <a:solidFill>
                  <a:schemeClr val="hlink"/>
                </a:solidFill>
                <a:hlinkClick r:id="rId19"/>
              </a:rPr>
              <a:t>http://www.pmf.sc.gov.br/servicos/index.php?pagina=servbusca</a:t>
            </a:r>
            <a:endParaRPr sz="1100"/>
          </a:p>
          <a:p>
            <a:pPr indent="0" lvl="0" marL="0" rtl="0">
              <a:spcBef>
                <a:spcPts val="1600"/>
              </a:spcBef>
              <a:spcAft>
                <a:spcPts val="0"/>
              </a:spcAft>
              <a:buNone/>
            </a:pPr>
            <a:r>
              <a:t/>
            </a:r>
            <a:endParaRPr sz="1100"/>
          </a:p>
          <a:p>
            <a:pPr indent="0" lvl="0" marL="0" rtl="0">
              <a:spcBef>
                <a:spcPts val="1600"/>
              </a:spcBef>
              <a:spcAft>
                <a:spcPts val="0"/>
              </a:spcAft>
              <a:buNone/>
            </a:pPr>
            <a:r>
              <a:t/>
            </a:r>
            <a:endParaRPr sz="1100"/>
          </a:p>
          <a:p>
            <a:pPr indent="0" lvl="0" marL="0" rtl="0">
              <a:spcBef>
                <a:spcPts val="1600"/>
              </a:spcBef>
              <a:spcAft>
                <a:spcPts val="1600"/>
              </a:spcAft>
              <a:buNone/>
            </a:pPr>
            <a:r>
              <a:t/>
            </a:r>
            <a:endParaRPr sz="11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9" name="Shape 149"/>
        <p:cNvGrpSpPr/>
        <p:nvPr/>
      </p:nvGrpSpPr>
      <p:grpSpPr>
        <a:xfrm>
          <a:off x="0" y="0"/>
          <a:ext cx="0" cy="0"/>
          <a:chOff x="0" y="0"/>
          <a:chExt cx="0" cy="0"/>
        </a:xfrm>
      </p:grpSpPr>
      <p:sp>
        <p:nvSpPr>
          <p:cNvPr id="150" name="Shape 150"/>
          <p:cNvSpPr txBox="1"/>
          <p:nvPr>
            <p:ph type="title"/>
          </p:nvPr>
        </p:nvSpPr>
        <p:spPr>
          <a:xfrm>
            <a:off x="265500" y="1205825"/>
            <a:ext cx="4045200" cy="15096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Principais casos</a:t>
            </a:r>
            <a:endParaRPr/>
          </a:p>
        </p:txBody>
      </p:sp>
      <p:sp>
        <p:nvSpPr>
          <p:cNvPr id="151" name="Shape 151"/>
          <p:cNvSpPr txBox="1"/>
          <p:nvPr>
            <p:ph idx="1" type="subTitle"/>
          </p:nvPr>
        </p:nvSpPr>
        <p:spPr>
          <a:xfrm>
            <a:off x="265500" y="2769001"/>
            <a:ext cx="4045200" cy="13455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Foram utilizadas muitas nomenclaturas, algumas se consolidaram</a:t>
            </a:r>
            <a:endParaRPr/>
          </a:p>
        </p:txBody>
      </p:sp>
      <p:sp>
        <p:nvSpPr>
          <p:cNvPr id="152" name="Shape 152"/>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
              <a:t>Vamos separar em dois casos:</a:t>
            </a:r>
            <a:endParaRPr/>
          </a:p>
          <a:p>
            <a:pPr indent="-342900" lvl="0" marL="457200" rtl="0">
              <a:spcBef>
                <a:spcPts val="1600"/>
              </a:spcBef>
              <a:spcAft>
                <a:spcPts val="0"/>
              </a:spcAft>
              <a:buSzPts val="1800"/>
              <a:buChar char="●"/>
            </a:pPr>
            <a:r>
              <a:rPr lang="en"/>
              <a:t>Reflected XSS</a:t>
            </a:r>
            <a:endParaRPr/>
          </a:p>
          <a:p>
            <a:pPr indent="-342900" lvl="0" marL="457200" rtl="0">
              <a:spcBef>
                <a:spcPts val="1600"/>
              </a:spcBef>
              <a:spcAft>
                <a:spcPts val="1600"/>
              </a:spcAft>
              <a:buSzPts val="1800"/>
              <a:buChar char="●"/>
            </a:pPr>
            <a:r>
              <a:rPr lang="en"/>
              <a:t>Stored XSS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6" name="Shape 156"/>
        <p:cNvGrpSpPr/>
        <p:nvPr/>
      </p:nvGrpSpPr>
      <p:grpSpPr>
        <a:xfrm>
          <a:off x="0" y="0"/>
          <a:ext cx="0" cy="0"/>
          <a:chOff x="0" y="0"/>
          <a:chExt cx="0" cy="0"/>
        </a:xfrm>
      </p:grpSpPr>
      <p:sp>
        <p:nvSpPr>
          <p:cNvPr id="157" name="Shape 157"/>
          <p:cNvSpPr txBox="1"/>
          <p:nvPr>
            <p:ph type="title"/>
          </p:nvPr>
        </p:nvSpPr>
        <p:spPr>
          <a:xfrm>
            <a:off x="265500" y="1205825"/>
            <a:ext cx="4045200" cy="15096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Reflected XSS</a:t>
            </a:r>
            <a:endParaRPr/>
          </a:p>
        </p:txBody>
      </p:sp>
      <p:sp>
        <p:nvSpPr>
          <p:cNvPr id="158" name="Shape 158"/>
          <p:cNvSpPr txBox="1"/>
          <p:nvPr>
            <p:ph idx="1" type="subTitle"/>
          </p:nvPr>
        </p:nvSpPr>
        <p:spPr>
          <a:xfrm>
            <a:off x="265500" y="2769001"/>
            <a:ext cx="4045200" cy="13455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O código malicioso não está armazenado dentro do servidor</a:t>
            </a:r>
            <a:endParaRPr/>
          </a:p>
        </p:txBody>
      </p:sp>
      <p:sp>
        <p:nvSpPr>
          <p:cNvPr id="159" name="Shape 159"/>
          <p:cNvSpPr txBox="1"/>
          <p:nvPr/>
        </p:nvSpPr>
        <p:spPr>
          <a:xfrm>
            <a:off x="265500" y="4495425"/>
            <a:ext cx="4045200" cy="450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a:solidFill>
                  <a:schemeClr val="accent3"/>
                </a:solidFill>
              </a:rPr>
              <a:t>Método popular para quem faz phishing</a:t>
            </a:r>
            <a:endParaRPr i="1">
              <a:solidFill>
                <a:schemeClr val="accent3"/>
              </a:solidFill>
            </a:endParaRPr>
          </a:p>
        </p:txBody>
      </p:sp>
      <p:pic>
        <p:nvPicPr>
          <p:cNvPr id="160" name="Shape 160"/>
          <p:cNvPicPr preferRelativeResize="0"/>
          <p:nvPr/>
        </p:nvPicPr>
        <p:blipFill>
          <a:blip r:embed="rId3">
            <a:alphaModFix/>
          </a:blip>
          <a:stretch>
            <a:fillRect/>
          </a:stretch>
        </p:blipFill>
        <p:spPr>
          <a:xfrm>
            <a:off x="4769225" y="1142450"/>
            <a:ext cx="4236400" cy="2887174"/>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FF5252"/>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